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93" r:id="rId3"/>
    <p:sldId id="271" r:id="rId4"/>
    <p:sldId id="257" r:id="rId5"/>
    <p:sldId id="263" r:id="rId6"/>
    <p:sldId id="265" r:id="rId7"/>
    <p:sldId id="275" r:id="rId8"/>
    <p:sldId id="276" r:id="rId9"/>
    <p:sldId id="277" r:id="rId10"/>
    <p:sldId id="280" r:id="rId11"/>
    <p:sldId id="286" r:id="rId12"/>
    <p:sldId id="279" r:id="rId13"/>
    <p:sldId id="283" r:id="rId14"/>
    <p:sldId id="304" r:id="rId15"/>
    <p:sldId id="305" r:id="rId16"/>
    <p:sldId id="300" r:id="rId17"/>
    <p:sldId id="292" r:id="rId18"/>
    <p:sldId id="299" r:id="rId19"/>
    <p:sldId id="302" r:id="rId20"/>
    <p:sldId id="295" r:id="rId21"/>
    <p:sldId id="301" r:id="rId22"/>
    <p:sldId id="306" r:id="rId23"/>
    <p:sldId id="298" r:id="rId24"/>
    <p:sldId id="303" r:id="rId25"/>
    <p:sldId id="294"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11" autoAdjust="0"/>
    <p:restoredTop sz="95033" autoAdjust="0"/>
  </p:normalViewPr>
  <p:slideViewPr>
    <p:cSldViewPr snapToGrid="0">
      <p:cViewPr varScale="1">
        <p:scale>
          <a:sx n="66" d="100"/>
          <a:sy n="66" d="100"/>
        </p:scale>
        <p:origin x="70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hila  Anil Kumar" userId="0b201b3a682fe691" providerId="LiveId" clId="{A88612A4-1D15-4840-8502-BEDCF01BCE51}"/>
    <pc:docChg chg="custSel modSld">
      <pc:chgData name="Akhila  Anil Kumar" userId="0b201b3a682fe691" providerId="LiveId" clId="{A88612A4-1D15-4840-8502-BEDCF01BCE51}" dt="2025-04-08T14:24:51.045" v="1" actId="27636"/>
      <pc:docMkLst>
        <pc:docMk/>
      </pc:docMkLst>
      <pc:sldChg chg="modSp mod">
        <pc:chgData name="Akhila  Anil Kumar" userId="0b201b3a682fe691" providerId="LiveId" clId="{A88612A4-1D15-4840-8502-BEDCF01BCE51}" dt="2025-04-08T14:24:51.045" v="1" actId="27636"/>
        <pc:sldMkLst>
          <pc:docMk/>
          <pc:sldMk cId="2916859943" sldId="305"/>
        </pc:sldMkLst>
        <pc:spChg chg="mod">
          <ac:chgData name="Akhila  Anil Kumar" userId="0b201b3a682fe691" providerId="LiveId" clId="{A88612A4-1D15-4840-8502-BEDCF01BCE51}" dt="2025-04-08T14:24:51.045" v="1" actId="27636"/>
          <ac:spMkLst>
            <pc:docMk/>
            <pc:sldMk cId="2916859943" sldId="305"/>
            <ac:spMk id="3" creationId="{CBB28008-20FA-4C96-F7C1-FFDFECC76B85}"/>
          </ac:spMkLst>
        </pc:spChg>
      </pc:sldChg>
    </pc:docChg>
  </pc:docChgLst>
</pc:chgInfo>
</file>

<file path=ppt/media/image1.jpg>
</file>

<file path=ppt/media/image10.jpg>
</file>

<file path=ppt/media/image11.jpg>
</file>

<file path=ppt/media/image12.png>
</file>

<file path=ppt/media/image13.png>
</file>

<file path=ppt/media/image14.png>
</file>

<file path=ppt/media/image2.gif>
</file>

<file path=ppt/media/image3.jpg>
</file>

<file path=ppt/media/image4.jpg>
</file>

<file path=ppt/media/image5.png>
</file>

<file path=ppt/media/image6.jpeg>
</file>

<file path=ppt/media/image7.jpeg>
</file>

<file path=ppt/media/image8.jpe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5D14BB2-A104-45C3-820A-CE8D5487EB48}" type="datetimeFigureOut">
              <a:rPr lang="en-IN" smtClean="0"/>
              <a:t>09-04-2025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C9F770-C18F-49B7-B182-3BD1B00A118B}"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6032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D14BB2-A104-45C3-820A-CE8D5487EB48}" type="datetimeFigureOut">
              <a:rPr lang="en-IN" smtClean="0"/>
              <a:t>09-04-2025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4057557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D14BB2-A104-45C3-820A-CE8D5487EB48}" type="datetimeFigureOut">
              <a:rPr lang="en-IN" smtClean="0"/>
              <a:t>09-04-2025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3119652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D14BB2-A104-45C3-820A-CE8D5487EB48}" type="datetimeFigureOut">
              <a:rPr lang="en-IN" smtClean="0"/>
              <a:t>09-04-2025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2992700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D14BB2-A104-45C3-820A-CE8D5487EB48}" type="datetimeFigureOut">
              <a:rPr lang="en-IN" smtClean="0"/>
              <a:t>09-04-2025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C9F770-C18F-49B7-B182-3BD1B00A118B}"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0897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5D14BB2-A104-45C3-820A-CE8D5487EB48}" type="datetimeFigureOut">
              <a:rPr lang="en-IN" smtClean="0"/>
              <a:t>09-04-2025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2952361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5D14BB2-A104-45C3-820A-CE8D5487EB48}" type="datetimeFigureOut">
              <a:rPr lang="en-IN" smtClean="0"/>
              <a:t>09-04-2025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1472233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5D14BB2-A104-45C3-820A-CE8D5487EB48}" type="datetimeFigureOut">
              <a:rPr lang="en-IN" smtClean="0"/>
              <a:t>09-04-2025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1747290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5D14BB2-A104-45C3-820A-CE8D5487EB48}" type="datetimeFigureOut">
              <a:rPr lang="en-IN" smtClean="0"/>
              <a:t>09-04-2025</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724940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5D14BB2-A104-45C3-820A-CE8D5487EB48}" type="datetimeFigureOut">
              <a:rPr lang="en-IN" smtClean="0"/>
              <a:t>09-04-2025</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09C9F770-C18F-49B7-B182-3BD1B00A118B}" type="slidenum">
              <a:rPr lang="en-IN" smtClean="0"/>
              <a:t>‹#›</a:t>
            </a:fld>
            <a:endParaRPr lang="en-IN"/>
          </a:p>
        </p:txBody>
      </p:sp>
    </p:spTree>
    <p:extLst>
      <p:ext uri="{BB962C8B-B14F-4D97-AF65-F5344CB8AC3E}">
        <p14:creationId xmlns:p14="http://schemas.microsoft.com/office/powerpoint/2010/main" val="2777831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5D14BB2-A104-45C3-820A-CE8D5487EB48}" type="datetimeFigureOut">
              <a:rPr lang="en-IN" smtClean="0"/>
              <a:t>09-04-2025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9C9F770-C18F-49B7-B182-3BD1B00A118B}" type="slidenum">
              <a:rPr lang="en-IN" smtClean="0"/>
              <a:t>‹#›</a:t>
            </a:fld>
            <a:endParaRPr lang="en-IN"/>
          </a:p>
        </p:txBody>
      </p:sp>
    </p:spTree>
    <p:extLst>
      <p:ext uri="{BB962C8B-B14F-4D97-AF65-F5344CB8AC3E}">
        <p14:creationId xmlns:p14="http://schemas.microsoft.com/office/powerpoint/2010/main" val="1907034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5D14BB2-A104-45C3-820A-CE8D5487EB48}" type="datetimeFigureOut">
              <a:rPr lang="en-IN" smtClean="0"/>
              <a:t>09-04-2025</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09C9F770-C18F-49B7-B182-3BD1B00A118B}"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66623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2.gif"/></Relationships>
</file>

<file path=ppt/slides/_rels/slide1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2.gif"/><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E57FC-7E48-5306-762C-B438A133A974}"/>
              </a:ext>
            </a:extLst>
          </p:cNvPr>
          <p:cNvSpPr>
            <a:spLocks noGrp="1"/>
          </p:cNvSpPr>
          <p:nvPr>
            <p:ph type="ctrTitle" idx="4294967295"/>
          </p:nvPr>
        </p:nvSpPr>
        <p:spPr>
          <a:xfrm>
            <a:off x="2133600" y="758825"/>
            <a:ext cx="10058400" cy="2862263"/>
          </a:xfrm>
        </p:spPr>
        <p:txBody>
          <a:bodyPr>
            <a:normAutofit/>
          </a:bodyPr>
          <a:lstStyle/>
          <a:p>
            <a:pPr rtl="0">
              <a:spcBef>
                <a:spcPts val="0"/>
              </a:spcBef>
              <a:spcAft>
                <a:spcPts val="0"/>
              </a:spcAft>
            </a:pPr>
            <a:br>
              <a:rPr lang="en-IN" sz="800" b="0" dirty="0">
                <a:effectLst/>
              </a:rPr>
            </a:br>
            <a:br>
              <a:rPr lang="en-IN" sz="800" dirty="0"/>
            </a:br>
            <a:endParaRPr lang="en-IN" sz="1600" dirty="0"/>
          </a:p>
        </p:txBody>
      </p:sp>
      <p:pic>
        <p:nvPicPr>
          <p:cNvPr id="1026" name="Picture 2" descr="Mangalam logo">
            <a:extLst>
              <a:ext uri="{FF2B5EF4-FFF2-40B4-BE49-F238E27FC236}">
                <a16:creationId xmlns:a16="http://schemas.microsoft.com/office/drawing/2014/main" id="{E2D7AE00-0AFD-A0D4-DD05-A041E5398E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995"/>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9E90E7-24CA-92DD-C740-B4C31874DA77}"/>
              </a:ext>
            </a:extLst>
          </p:cNvPr>
          <p:cNvSpPr txBox="1"/>
          <p:nvPr/>
        </p:nvSpPr>
        <p:spPr>
          <a:xfrm>
            <a:off x="1185479" y="2112983"/>
            <a:ext cx="10058399" cy="3108543"/>
          </a:xfrm>
          <a:prstGeom prst="rect">
            <a:avLst/>
          </a:prstGeom>
          <a:noFill/>
        </p:spPr>
        <p:txBody>
          <a:bodyPr wrap="square" rtlCol="0">
            <a:spAutoFit/>
          </a:bodyPr>
          <a:lstStyle/>
          <a:p>
            <a:pPr algn="ctr"/>
            <a:r>
              <a:rPr lang="en-US" sz="2200" b="1" i="0" u="none" strike="noStrike" dirty="0">
                <a:effectLst/>
                <a:latin typeface="Times New Roman" panose="02020603050405020304" pitchFamily="18" charset="0"/>
              </a:rPr>
              <a:t>DEPARTEMENT OF COMPUTER SCIENCE &amp; ENGINEERING</a:t>
            </a:r>
            <a:endParaRPr lang="en-US" sz="2200" b="1" dirty="0">
              <a:latin typeface="Times New Roman" panose="02020603050405020304" pitchFamily="18" charset="0"/>
            </a:endParaRPr>
          </a:p>
          <a:p>
            <a:pPr algn="ctr"/>
            <a:r>
              <a:rPr lang="en-US" sz="2200" b="1" dirty="0">
                <a:latin typeface="Times New Roman" panose="02020603050405020304" pitchFamily="18" charset="0"/>
              </a:rPr>
              <a:t>MANGALAM COLLEGE OF ENGINEERING ETTUMANOOR,</a:t>
            </a:r>
          </a:p>
          <a:p>
            <a:pPr algn="ctr"/>
            <a:r>
              <a:rPr lang="en-US" sz="2200" b="1" dirty="0">
                <a:latin typeface="Times New Roman" panose="02020603050405020304" pitchFamily="18" charset="0"/>
              </a:rPr>
              <a:t>KOTTAYAM</a:t>
            </a:r>
          </a:p>
          <a:p>
            <a:pPr algn="ctr"/>
            <a:r>
              <a:rPr lang="en-US" sz="2200" b="1" i="0" u="none" strike="noStrike" dirty="0">
                <a:effectLst/>
                <a:latin typeface="Times New Roman" panose="02020603050405020304" pitchFamily="18" charset="0"/>
              </a:rPr>
              <a:t>(Affiliated to APJ Abdul Kalam Technological University)</a:t>
            </a:r>
          </a:p>
          <a:p>
            <a:pPr algn="ctr"/>
            <a:endParaRPr lang="en-US" sz="2400" b="1" i="0" u="none" strike="noStrike" dirty="0">
              <a:effectLst/>
              <a:latin typeface="Times New Roman" panose="02020603050405020304" pitchFamily="18" charset="0"/>
            </a:endParaRPr>
          </a:p>
          <a:p>
            <a:pPr algn="ctr"/>
            <a:r>
              <a:rPr lang="en-US" sz="2400" b="1" i="0" u="none" strike="noStrike" dirty="0">
                <a:effectLst/>
                <a:latin typeface="Times New Roman" panose="02020603050405020304" pitchFamily="18" charset="0"/>
                <a:cs typeface="Times New Roman" panose="02020603050405020304" pitchFamily="18" charset="0"/>
              </a:rPr>
              <a:t>LINGUAKIDS:EMPHASIZES LANGUAGE LEARNING TAILORED SPECIFICALLY FOR CHILDREN</a:t>
            </a:r>
            <a:endParaRPr lang="en-US" sz="2400" b="1" dirty="0">
              <a:latin typeface="Times New Roman" panose="02020603050405020304" pitchFamily="18" charset="0"/>
              <a:cs typeface="Times New Roman" panose="02020603050405020304" pitchFamily="18" charset="0"/>
            </a:endParaRPr>
          </a:p>
          <a:p>
            <a:pPr algn="ctr" rtl="0">
              <a:spcBef>
                <a:spcPts val="0"/>
              </a:spcBef>
              <a:spcAft>
                <a:spcPts val="0"/>
              </a:spcAft>
            </a:pPr>
            <a:br>
              <a:rPr lang="en-IN" dirty="0"/>
            </a:br>
            <a:endParaRPr lang="en-IN" dirty="0"/>
          </a:p>
        </p:txBody>
      </p:sp>
      <p:sp>
        <p:nvSpPr>
          <p:cNvPr id="10" name="TextBox 9">
            <a:extLst>
              <a:ext uri="{FF2B5EF4-FFF2-40B4-BE49-F238E27FC236}">
                <a16:creationId xmlns:a16="http://schemas.microsoft.com/office/drawing/2014/main" id="{E66F9C01-6187-2F84-7A34-B54C9300117D}"/>
              </a:ext>
            </a:extLst>
          </p:cNvPr>
          <p:cNvSpPr txBox="1"/>
          <p:nvPr/>
        </p:nvSpPr>
        <p:spPr>
          <a:xfrm>
            <a:off x="1030775" y="4898846"/>
            <a:ext cx="5062451" cy="120032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Mentored by</a:t>
            </a:r>
          </a:p>
          <a:p>
            <a:r>
              <a:rPr lang="en-US" dirty="0">
                <a:latin typeface="Times New Roman" panose="02020603050405020304" pitchFamily="18" charset="0"/>
                <a:cs typeface="Times New Roman" panose="02020603050405020304" pitchFamily="18" charset="0"/>
              </a:rPr>
              <a:t>Ms.</a:t>
            </a:r>
            <a:r>
              <a:rPr lang="en-IN" i="0" dirty="0" err="1">
                <a:effectLst/>
                <a:latin typeface="Times New Roman" panose="02020603050405020304" pitchFamily="18" charset="0"/>
                <a:cs typeface="Times New Roman" panose="02020603050405020304" pitchFamily="18" charset="0"/>
              </a:rPr>
              <a:t>Sachusha</a:t>
            </a:r>
            <a:r>
              <a:rPr lang="en-IN" i="0" dirty="0">
                <a:effectLst/>
                <a:latin typeface="Times New Roman" panose="02020603050405020304" pitchFamily="18" charset="0"/>
                <a:cs typeface="Times New Roman" panose="02020603050405020304" pitchFamily="18" charset="0"/>
              </a:rPr>
              <a:t> S Shaji</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Assistant Professor,</a:t>
            </a:r>
          </a:p>
          <a:p>
            <a:r>
              <a:rPr lang="en-US" dirty="0">
                <a:latin typeface="Times New Roman" panose="02020603050405020304" pitchFamily="18" charset="0"/>
                <a:cs typeface="Times New Roman" panose="02020603050405020304" pitchFamily="18" charset="0"/>
              </a:rPr>
              <a:t>Department of CSE</a:t>
            </a:r>
            <a:endParaRPr lang="en-IN"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2EECEA67-C923-4F6D-D626-556FDA8A0814}"/>
              </a:ext>
            </a:extLst>
          </p:cNvPr>
          <p:cNvSpPr txBox="1"/>
          <p:nvPr/>
        </p:nvSpPr>
        <p:spPr>
          <a:xfrm>
            <a:off x="7383164" y="4844597"/>
            <a:ext cx="4274049" cy="1477328"/>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Submitted by,</a:t>
            </a:r>
          </a:p>
          <a:p>
            <a:pPr algn="just"/>
            <a:r>
              <a:rPr lang="en-US" dirty="0">
                <a:latin typeface="Times New Roman" panose="02020603050405020304" pitchFamily="18" charset="0"/>
                <a:cs typeface="Times New Roman" panose="02020603050405020304" pitchFamily="18" charset="0"/>
              </a:rPr>
              <a:t>Anagha Anil Kumar     (MLM21CS029)</a:t>
            </a:r>
          </a:p>
          <a:p>
            <a:pPr algn="just"/>
            <a:r>
              <a:rPr lang="en-US" dirty="0">
                <a:latin typeface="Times New Roman" panose="02020603050405020304" pitchFamily="18" charset="0"/>
                <a:cs typeface="Times New Roman" panose="02020603050405020304" pitchFamily="18" charset="0"/>
              </a:rPr>
              <a:t>Ann Litta Joe                (MLM21CS034)</a:t>
            </a:r>
          </a:p>
          <a:p>
            <a:pPr algn="just"/>
            <a:r>
              <a:rPr lang="en-US" dirty="0">
                <a:latin typeface="Times New Roman" panose="02020603050405020304" pitchFamily="18" charset="0"/>
                <a:cs typeface="Times New Roman" panose="02020603050405020304" pitchFamily="18" charset="0"/>
              </a:rPr>
              <a:t>Jinu Treesa Abraham    (MLM21CS058)</a:t>
            </a:r>
          </a:p>
          <a:p>
            <a:pPr algn="just"/>
            <a:r>
              <a:rPr lang="en-US" dirty="0">
                <a:latin typeface="Times New Roman" panose="02020603050405020304" pitchFamily="18" charset="0"/>
                <a:cs typeface="Times New Roman" panose="02020603050405020304" pitchFamily="18" charset="0"/>
              </a:rPr>
              <a:t>Jithu Reji                       (MLM21CS060)</a:t>
            </a:r>
          </a:p>
        </p:txBody>
      </p:sp>
      <p:pic>
        <p:nvPicPr>
          <p:cNvPr id="3" name="Picture 2">
            <a:extLst>
              <a:ext uri="{FF2B5EF4-FFF2-40B4-BE49-F238E27FC236}">
                <a16:creationId xmlns:a16="http://schemas.microsoft.com/office/drawing/2014/main" id="{0A2C2759-C4E0-131D-7AAA-622082877CFD}"/>
              </a:ext>
            </a:extLst>
          </p:cNvPr>
          <p:cNvPicPr/>
          <p:nvPr/>
        </p:nvPicPr>
        <p:blipFill>
          <a:blip r:embed="rId3"/>
          <a:stretch>
            <a:fillRect/>
          </a:stretch>
        </p:blipFill>
        <p:spPr>
          <a:xfrm>
            <a:off x="5594942" y="691476"/>
            <a:ext cx="1239471" cy="1087716"/>
          </a:xfrm>
          <a:prstGeom prst="rect">
            <a:avLst/>
          </a:prstGeom>
        </p:spPr>
      </p:pic>
    </p:spTree>
    <p:extLst>
      <p:ext uri="{BB962C8B-B14F-4D97-AF65-F5344CB8AC3E}">
        <p14:creationId xmlns:p14="http://schemas.microsoft.com/office/powerpoint/2010/main" val="11441192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B752B35-A6F1-6E93-724E-B1A31437E424}"/>
              </a:ext>
            </a:extLst>
          </p:cNvPr>
          <p:cNvCxnSpPr>
            <a:cxnSpLocks/>
          </p:cNvCxnSpPr>
          <p:nvPr/>
        </p:nvCxnSpPr>
        <p:spPr>
          <a:xfrm>
            <a:off x="1231641" y="1166327"/>
            <a:ext cx="9535886" cy="0"/>
          </a:xfrm>
          <a:prstGeom prst="line">
            <a:avLst/>
          </a:prstGeom>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68B7C276-AF01-4AA8-49AF-4EE09F92155B}"/>
              </a:ext>
            </a:extLst>
          </p:cNvPr>
          <p:cNvSpPr txBox="1"/>
          <p:nvPr/>
        </p:nvSpPr>
        <p:spPr>
          <a:xfrm>
            <a:off x="1731375" y="616449"/>
            <a:ext cx="8729249" cy="584775"/>
          </a:xfrm>
          <a:prstGeom prst="rect">
            <a:avLst/>
          </a:prstGeom>
          <a:noFill/>
        </p:spPr>
        <p:txBody>
          <a:bodyPr wrap="none" rtlCol="0">
            <a:spAutoFit/>
          </a:bodyPr>
          <a:lstStyle/>
          <a:p>
            <a:r>
              <a:rPr lang="en-US" sz="3200" b="1" dirty="0">
                <a:latin typeface="Times New Roman" panose="02020603050405020304" pitchFamily="18" charset="0"/>
                <a:cs typeface="Times New Roman" panose="02020603050405020304" pitchFamily="18" charset="0"/>
              </a:rPr>
              <a:t>EXISTING SYSTEM VS PROPOSED SYSTEM</a:t>
            </a:r>
            <a:endParaRPr lang="en-IN" sz="3200" b="1" dirty="0">
              <a:latin typeface="Times New Roman" panose="02020603050405020304" pitchFamily="18" charset="0"/>
              <a:cs typeface="Times New Roman" panose="02020603050405020304" pitchFamily="18" charset="0"/>
            </a:endParaRPr>
          </a:p>
        </p:txBody>
      </p:sp>
      <p:pic>
        <p:nvPicPr>
          <p:cNvPr id="8" name="Picture 2" descr="Mangalam logo">
            <a:extLst>
              <a:ext uri="{FF2B5EF4-FFF2-40B4-BE49-F238E27FC236}">
                <a16:creationId xmlns:a16="http://schemas.microsoft.com/office/drawing/2014/main" id="{A2A67BB2-5B4A-3CF0-847C-1319CCF11E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8">
            <a:extLst>
              <a:ext uri="{FF2B5EF4-FFF2-40B4-BE49-F238E27FC236}">
                <a16:creationId xmlns:a16="http://schemas.microsoft.com/office/drawing/2014/main" id="{28CD068C-8A51-63E1-4A75-9FB584E2D673}"/>
              </a:ext>
            </a:extLst>
          </p:cNvPr>
          <p:cNvGraphicFramePr>
            <a:graphicFrameLocks noGrp="1"/>
          </p:cNvGraphicFramePr>
          <p:nvPr>
            <p:extLst>
              <p:ext uri="{D42A27DB-BD31-4B8C-83A1-F6EECF244321}">
                <p14:modId xmlns:p14="http://schemas.microsoft.com/office/powerpoint/2010/main" val="2465476655"/>
              </p:ext>
            </p:extLst>
          </p:nvPr>
        </p:nvGraphicFramePr>
        <p:xfrm>
          <a:off x="914400" y="1362279"/>
          <a:ext cx="10263674" cy="3928178"/>
        </p:xfrm>
        <a:graphic>
          <a:graphicData uri="http://schemas.openxmlformats.org/drawingml/2006/table">
            <a:tbl>
              <a:tblPr firstRow="1" bandRow="1">
                <a:tableStyleId>{5C22544A-7EE6-4342-B048-85BDC9FD1C3A}</a:tableStyleId>
              </a:tblPr>
              <a:tblGrid>
                <a:gridCol w="5131837">
                  <a:extLst>
                    <a:ext uri="{9D8B030D-6E8A-4147-A177-3AD203B41FA5}">
                      <a16:colId xmlns:a16="http://schemas.microsoft.com/office/drawing/2014/main" val="3831565740"/>
                    </a:ext>
                  </a:extLst>
                </a:gridCol>
                <a:gridCol w="5131837">
                  <a:extLst>
                    <a:ext uri="{9D8B030D-6E8A-4147-A177-3AD203B41FA5}">
                      <a16:colId xmlns:a16="http://schemas.microsoft.com/office/drawing/2014/main" val="2232132317"/>
                    </a:ext>
                  </a:extLst>
                </a:gridCol>
              </a:tblGrid>
              <a:tr h="718448">
                <a:tc>
                  <a:txBody>
                    <a:bodyPr/>
                    <a:lstStyle/>
                    <a:p>
                      <a:pPr algn="ctr"/>
                      <a:r>
                        <a:rPr lang="en-IN" sz="2400" dirty="0">
                          <a:latin typeface="Times New Roman" panose="02020603050405020304" pitchFamily="18" charset="0"/>
                          <a:cs typeface="Times New Roman" panose="02020603050405020304" pitchFamily="18" charset="0"/>
                        </a:rPr>
                        <a:t>Existing System</a:t>
                      </a:r>
                    </a:p>
                  </a:txBody>
                  <a:tcPr/>
                </a:tc>
                <a:tc>
                  <a:txBody>
                    <a:bodyPr/>
                    <a:lstStyle/>
                    <a:p>
                      <a:pPr algn="ctr"/>
                      <a:r>
                        <a:rPr lang="en-IN" sz="2400" dirty="0">
                          <a:latin typeface="Times New Roman" panose="02020603050405020304" pitchFamily="18" charset="0"/>
                          <a:cs typeface="Times New Roman" panose="02020603050405020304" pitchFamily="18" charset="0"/>
                        </a:rPr>
                        <a:t>Proposed System</a:t>
                      </a:r>
                    </a:p>
                  </a:txBody>
                  <a:tcPr/>
                </a:tc>
                <a:extLst>
                  <a:ext uri="{0D108BD9-81ED-4DB2-BD59-A6C34878D82A}">
                    <a16:rowId xmlns:a16="http://schemas.microsoft.com/office/drawing/2014/main" val="2835963355"/>
                  </a:ext>
                </a:extLst>
              </a:tr>
              <a:tr h="727787">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Generally  focuses on adult users .</a:t>
                      </a:r>
                      <a:endParaRPr lang="en-IN"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Specifically designed for children.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75245360"/>
                  </a:ext>
                </a:extLst>
              </a:tr>
              <a:tr h="653143">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Primarily trained on adult speech, leading to lower accuracy with children's voices.</a:t>
                      </a:r>
                      <a:endParaRPr lang="en-IN"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Uses Finetuned ASR model which is trained specifically on children's dataset.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14319183"/>
                  </a:ext>
                </a:extLst>
              </a:tr>
              <a:tr h="942390">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Typically provide the same feedback to all users based on general error patterns</a:t>
                      </a:r>
                      <a:endParaRPr lang="en-IN"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Continuously assesses the child’s progress and </a:t>
                      </a:r>
                      <a:r>
                        <a:rPr lang="en-US" b="0" dirty="0">
                          <a:latin typeface="Times New Roman" panose="02020603050405020304" pitchFamily="18" charset="0"/>
                          <a:cs typeface="Times New Roman" panose="02020603050405020304" pitchFamily="18" charset="0"/>
                        </a:rPr>
                        <a:t>adapts based on it.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34566884"/>
                  </a:ext>
                </a:extLst>
              </a:tr>
              <a:tr h="886410">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Most existing systems focus on audio-based </a:t>
                      </a:r>
                    </a:p>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     feedback .</a:t>
                      </a:r>
                      <a:endParaRPr lang="en-IN"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Makes use of  AI avatar for producing feedback.</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97482161"/>
                  </a:ext>
                </a:extLst>
              </a:tr>
            </a:tbl>
          </a:graphicData>
        </a:graphic>
      </p:graphicFrame>
    </p:spTree>
    <p:extLst>
      <p:ext uri="{BB962C8B-B14F-4D97-AF65-F5344CB8AC3E}">
        <p14:creationId xmlns:p14="http://schemas.microsoft.com/office/powerpoint/2010/main" val="21286868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943B6-F8C0-F8BC-4CD8-389BD7E8355C}"/>
              </a:ext>
            </a:extLst>
          </p:cNvPr>
          <p:cNvSpPr>
            <a:spLocks noGrp="1"/>
          </p:cNvSpPr>
          <p:nvPr>
            <p:ph type="title"/>
          </p:nvPr>
        </p:nvSpPr>
        <p:spPr/>
        <p:txBody>
          <a:bodyPr/>
          <a:lstStyle/>
          <a:p>
            <a:pPr algn="ctr"/>
            <a:r>
              <a:rPr lang="en-IN" sz="4000" b="1" dirty="0">
                <a:solidFill>
                  <a:schemeClr val="tx1"/>
                </a:solidFill>
                <a:latin typeface="Times New Roman" panose="02020603050405020304" pitchFamily="18" charset="0"/>
                <a:cs typeface="Times New Roman" panose="02020603050405020304" pitchFamily="18" charset="0"/>
              </a:rPr>
              <a:t>SYSTEM REQUIREMENTS</a:t>
            </a:r>
            <a:br>
              <a:rPr lang="en-IN" dirty="0">
                <a:solidFill>
                  <a:schemeClr val="tx1"/>
                </a:solidFill>
              </a:rPr>
            </a:br>
            <a:endParaRPr lang="en-IN" dirty="0">
              <a:solidFill>
                <a:schemeClr val="tx1"/>
              </a:solidFill>
            </a:endParaRPr>
          </a:p>
        </p:txBody>
      </p:sp>
      <p:sp>
        <p:nvSpPr>
          <p:cNvPr id="3" name="Text Placeholder 2">
            <a:extLst>
              <a:ext uri="{FF2B5EF4-FFF2-40B4-BE49-F238E27FC236}">
                <a16:creationId xmlns:a16="http://schemas.microsoft.com/office/drawing/2014/main" id="{D3534EDB-023A-5EEA-CA2B-0D66D8DD8290}"/>
              </a:ext>
            </a:extLst>
          </p:cNvPr>
          <p:cNvSpPr>
            <a:spLocks noGrp="1"/>
          </p:cNvSpPr>
          <p:nvPr>
            <p:ph type="body" idx="1"/>
          </p:nvPr>
        </p:nvSpPr>
        <p:spPr/>
        <p:txBody>
          <a:bodyPr/>
          <a:lstStyle/>
          <a:p>
            <a:r>
              <a:rPr lang="en-IN" dirty="0">
                <a:solidFill>
                  <a:schemeClr val="tx1"/>
                </a:solidFill>
                <a:latin typeface="Times New Roman" panose="02020603050405020304" pitchFamily="18" charset="0"/>
                <a:cs typeface="Times New Roman" panose="02020603050405020304" pitchFamily="18" charset="0"/>
              </a:rPr>
              <a:t>Software Requirements:</a:t>
            </a:r>
          </a:p>
          <a:p>
            <a:endParaRPr lang="en-IN" dirty="0">
              <a:solidFill>
                <a:schemeClr val="tx1"/>
              </a:solidFill>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A264E034-064C-8924-F2B3-FC53ADFD1263}"/>
              </a:ext>
            </a:extLst>
          </p:cNvPr>
          <p:cNvSpPr>
            <a:spLocks noGrp="1"/>
          </p:cNvSpPr>
          <p:nvPr>
            <p:ph sz="half" idx="2"/>
          </p:nvPr>
        </p:nvSpPr>
        <p:spPr/>
        <p:txBody>
          <a:bodyPr>
            <a:normAutofit/>
          </a:bodyPr>
          <a:lstStyle/>
          <a:p>
            <a:pPr marL="285750" indent="-285750">
              <a:lnSpc>
                <a:spcPct val="100000"/>
              </a:lnSpc>
              <a:buClr>
                <a:schemeClr val="accent1"/>
              </a:buClr>
              <a:buFont typeface="Calibri" panose="020F0502020204030204" pitchFamily="34" charset="0"/>
              <a:buChar char="•"/>
            </a:pPr>
            <a:r>
              <a:rPr lang="en-IN" sz="2000" b="1" dirty="0">
                <a:solidFill>
                  <a:schemeClr val="tx1"/>
                </a:solidFill>
                <a:latin typeface="Times New Roman" panose="02020603050405020304" pitchFamily="18" charset="0"/>
                <a:cs typeface="Times New Roman" panose="02020603050405020304" pitchFamily="18" charset="0"/>
              </a:rPr>
              <a:t>Operating System</a:t>
            </a:r>
            <a:r>
              <a:rPr lang="en-IN" sz="2000" dirty="0">
                <a:solidFill>
                  <a:schemeClr val="tx1"/>
                </a:solidFill>
                <a:latin typeface="Times New Roman" panose="02020603050405020304" pitchFamily="18" charset="0"/>
                <a:cs typeface="Times New Roman" panose="02020603050405020304" pitchFamily="18" charset="0"/>
              </a:rPr>
              <a:t>: Windows 10/11.</a:t>
            </a:r>
          </a:p>
          <a:p>
            <a:pPr marL="285750" indent="-285750">
              <a:lnSpc>
                <a:spcPct val="100000"/>
              </a:lnSpc>
              <a:buClr>
                <a:schemeClr val="accent1"/>
              </a:buClr>
              <a:buFont typeface="Calibri" panose="020F0502020204030204" pitchFamily="34" charset="0"/>
              <a:buChar char="•"/>
            </a:pPr>
            <a:r>
              <a:rPr lang="en-IN" sz="2000" b="1" dirty="0">
                <a:solidFill>
                  <a:schemeClr val="tx1"/>
                </a:solidFill>
                <a:latin typeface="Times New Roman" panose="02020603050405020304" pitchFamily="18" charset="0"/>
                <a:cs typeface="Times New Roman" panose="02020603050405020304" pitchFamily="18" charset="0"/>
              </a:rPr>
              <a:t>Python Version</a:t>
            </a:r>
            <a:r>
              <a:rPr lang="en-IN" sz="2000" dirty="0">
                <a:solidFill>
                  <a:schemeClr val="tx1"/>
                </a:solidFill>
                <a:latin typeface="Times New Roman" panose="02020603050405020304" pitchFamily="18" charset="0"/>
                <a:cs typeface="Times New Roman" panose="02020603050405020304" pitchFamily="18" charset="0"/>
              </a:rPr>
              <a:t>: Python 3.8 or higher.</a:t>
            </a:r>
          </a:p>
          <a:p>
            <a:pPr marL="285750" indent="-285750">
              <a:lnSpc>
                <a:spcPct val="100000"/>
              </a:lnSpc>
              <a:buClr>
                <a:schemeClr val="accent1"/>
              </a:buClr>
              <a:buFont typeface="Calibri" panose="020F0502020204030204" pitchFamily="34" charset="0"/>
              <a:buChar char="•"/>
            </a:pPr>
            <a:r>
              <a:rPr lang="en-IN" sz="2000" b="1" dirty="0">
                <a:solidFill>
                  <a:schemeClr val="tx1"/>
                </a:solidFill>
                <a:latin typeface="Times New Roman" panose="02020603050405020304" pitchFamily="18" charset="0"/>
                <a:cs typeface="Times New Roman" panose="02020603050405020304" pitchFamily="18" charset="0"/>
              </a:rPr>
              <a:t>Machine Learning Libraries</a:t>
            </a:r>
            <a:r>
              <a:rPr lang="en-IN" sz="2000" dirty="0">
                <a:solidFill>
                  <a:schemeClr val="tx1"/>
                </a:solidFill>
                <a:latin typeface="Times New Roman" panose="02020603050405020304" pitchFamily="18" charset="0"/>
                <a:cs typeface="Times New Roman" panose="02020603050405020304" pitchFamily="18" charset="0"/>
              </a:rPr>
              <a:t>:</a:t>
            </a:r>
          </a:p>
          <a:p>
            <a:pPr marL="0" indent="0">
              <a:lnSpc>
                <a:spcPct val="100000"/>
              </a:lnSpc>
              <a:buClr>
                <a:schemeClr val="accent1"/>
              </a:buClr>
              <a:buNone/>
            </a:pPr>
            <a:r>
              <a:rPr lang="en-IN" sz="2000" dirty="0">
                <a:solidFill>
                  <a:schemeClr val="tx1"/>
                </a:solidFill>
                <a:latin typeface="Times New Roman" panose="02020603050405020304" pitchFamily="18" charset="0"/>
                <a:cs typeface="Times New Roman" panose="02020603050405020304" pitchFamily="18" charset="0"/>
              </a:rPr>
              <a:t>      Hugging FaceTransformers</a:t>
            </a:r>
          </a:p>
          <a:p>
            <a:pPr>
              <a:lnSpc>
                <a:spcPct val="100000"/>
              </a:lnSpc>
              <a:buFont typeface="Arial" panose="020B0604020202020204" pitchFamily="34" charset="0"/>
              <a:buChar char="•"/>
            </a:pPr>
            <a:r>
              <a:rPr lang="en-IN" b="1" dirty="0">
                <a:solidFill>
                  <a:schemeClr val="tx1"/>
                </a:solidFill>
                <a:latin typeface="Times New Roman" panose="02020603050405020304" pitchFamily="18" charset="0"/>
                <a:cs typeface="Times New Roman" panose="02020603050405020304" pitchFamily="18" charset="0"/>
              </a:rPr>
              <a:t>  </a:t>
            </a:r>
            <a:r>
              <a:rPr lang="en-IN" sz="2000" b="1" dirty="0">
                <a:solidFill>
                  <a:schemeClr val="tx1"/>
                </a:solidFill>
                <a:latin typeface="Times New Roman" panose="02020603050405020304" pitchFamily="18" charset="0"/>
                <a:cs typeface="Times New Roman" panose="02020603050405020304" pitchFamily="18" charset="0"/>
              </a:rPr>
              <a:t>Deployment Framework</a:t>
            </a:r>
            <a:r>
              <a:rPr lang="en-IN" sz="2000" dirty="0">
                <a:solidFill>
                  <a:schemeClr val="tx1"/>
                </a:solidFill>
                <a:latin typeface="Times New Roman" panose="02020603050405020304" pitchFamily="18" charset="0"/>
                <a:cs typeface="Times New Roman" panose="02020603050405020304" pitchFamily="18" charset="0"/>
              </a:rPr>
              <a:t>: Streamlit3. </a:t>
            </a:r>
          </a:p>
          <a:p>
            <a:pPr marL="285750" indent="-285750">
              <a:lnSpc>
                <a:spcPct val="100000"/>
              </a:lnSpc>
              <a:buClr>
                <a:schemeClr val="accent1"/>
              </a:buClr>
              <a:buFont typeface="Calibri" panose="020F0502020204030204" pitchFamily="34" charset="0"/>
              <a:buChar char="•"/>
            </a:pPr>
            <a:r>
              <a:rPr lang="en-IN" sz="2000" b="1" dirty="0">
                <a:solidFill>
                  <a:schemeClr val="tx1"/>
                </a:solidFill>
                <a:latin typeface="Times New Roman" panose="02020603050405020304" pitchFamily="18" charset="0"/>
                <a:cs typeface="Times New Roman" panose="02020603050405020304" pitchFamily="18" charset="0"/>
              </a:rPr>
              <a:t>Development Tools: IDE</a:t>
            </a:r>
            <a:r>
              <a:rPr lang="en-IN" sz="2000" dirty="0">
                <a:solidFill>
                  <a:schemeClr val="tx1"/>
                </a:solidFill>
                <a:latin typeface="Times New Roman" panose="02020603050405020304" pitchFamily="18" charset="0"/>
                <a:cs typeface="Times New Roman" panose="02020603050405020304" pitchFamily="18" charset="0"/>
              </a:rPr>
              <a:t>: VSCode,</a:t>
            </a:r>
          </a:p>
          <a:p>
            <a:pPr marL="0" indent="0">
              <a:lnSpc>
                <a:spcPct val="100000"/>
              </a:lnSpc>
              <a:buClr>
                <a:schemeClr val="accent1"/>
              </a:buClr>
              <a:buNone/>
            </a:pPr>
            <a:r>
              <a:rPr lang="en-IN" sz="2000" dirty="0">
                <a:solidFill>
                  <a:schemeClr val="tx1"/>
                </a:solidFill>
                <a:latin typeface="Times New Roman" panose="02020603050405020304" pitchFamily="18" charset="0"/>
                <a:cs typeface="Times New Roman" panose="02020603050405020304" pitchFamily="18" charset="0"/>
              </a:rPr>
              <a:t>     Google </a:t>
            </a:r>
            <a:r>
              <a:rPr lang="en-IN" sz="2000" dirty="0" err="1">
                <a:solidFill>
                  <a:schemeClr val="tx1"/>
                </a:solidFill>
                <a:latin typeface="Times New Roman" panose="02020603050405020304" pitchFamily="18" charset="0"/>
                <a:cs typeface="Times New Roman" panose="02020603050405020304" pitchFamily="18" charset="0"/>
              </a:rPr>
              <a:t>colab</a:t>
            </a:r>
            <a:endParaRPr lang="en-IN" dirty="0">
              <a:solidFill>
                <a:schemeClr val="tx1"/>
              </a:solidFill>
            </a:endParaRPr>
          </a:p>
        </p:txBody>
      </p:sp>
      <p:sp>
        <p:nvSpPr>
          <p:cNvPr id="5" name="Text Placeholder 4">
            <a:extLst>
              <a:ext uri="{FF2B5EF4-FFF2-40B4-BE49-F238E27FC236}">
                <a16:creationId xmlns:a16="http://schemas.microsoft.com/office/drawing/2014/main" id="{A12BB138-DF6F-6FFD-8793-E24269198C63}"/>
              </a:ext>
            </a:extLst>
          </p:cNvPr>
          <p:cNvSpPr>
            <a:spLocks noGrp="1"/>
          </p:cNvSpPr>
          <p:nvPr>
            <p:ph type="body" sz="quarter" idx="3"/>
          </p:nvPr>
        </p:nvSpPr>
        <p:spPr/>
        <p:txBody>
          <a:bodyPr/>
          <a:lstStyle/>
          <a:p>
            <a:r>
              <a:rPr lang="en-IN" dirty="0">
                <a:solidFill>
                  <a:schemeClr val="tx1"/>
                </a:solidFill>
                <a:latin typeface="Times New Roman" panose="02020603050405020304" pitchFamily="18" charset="0"/>
                <a:cs typeface="Times New Roman" panose="02020603050405020304" pitchFamily="18" charset="0"/>
              </a:rPr>
              <a:t>Hardware Requirements:</a:t>
            </a:r>
          </a:p>
          <a:p>
            <a:endParaRPr lang="en-IN" dirty="0">
              <a:solidFill>
                <a:schemeClr val="tx1"/>
              </a:solidFill>
              <a:latin typeface="Times New Roman" panose="02020603050405020304" pitchFamily="18"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51CF08DD-308E-3F11-D8AB-CF0C3037E227}"/>
              </a:ext>
            </a:extLst>
          </p:cNvPr>
          <p:cNvSpPr>
            <a:spLocks noGrp="1"/>
          </p:cNvSpPr>
          <p:nvPr>
            <p:ph sz="quarter" idx="4"/>
          </p:nvPr>
        </p:nvSpPr>
        <p:spPr/>
        <p:txBody>
          <a:bodyPr>
            <a:normAutofit/>
          </a:bodyPr>
          <a:lstStyle/>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Laptop</a:t>
            </a:r>
            <a:endParaRPr lang="en-US" sz="2000" dirty="0">
              <a:solidFill>
                <a:schemeClr val="tx1"/>
              </a:solidFill>
              <a:latin typeface="Times New Roman" panose="02020603050405020304" pitchFamily="18" charset="0"/>
              <a:cs typeface="Times New Roman" panose="02020603050405020304" pitchFamily="18" charset="0"/>
            </a:endParaRPr>
          </a:p>
          <a:p>
            <a:endParaRPr lang="en-IN" dirty="0">
              <a:solidFill>
                <a:schemeClr val="tx1"/>
              </a:solidFill>
            </a:endParaRPr>
          </a:p>
        </p:txBody>
      </p:sp>
      <p:pic>
        <p:nvPicPr>
          <p:cNvPr id="7" name="Picture 2" descr="Mangalam logo">
            <a:extLst>
              <a:ext uri="{FF2B5EF4-FFF2-40B4-BE49-F238E27FC236}">
                <a16:creationId xmlns:a16="http://schemas.microsoft.com/office/drawing/2014/main" id="{590ECB15-C85B-7326-362C-1BD18D9FA7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60032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2" descr="Mangalam logo">
            <a:extLst>
              <a:ext uri="{FF2B5EF4-FFF2-40B4-BE49-F238E27FC236}">
                <a16:creationId xmlns:a16="http://schemas.microsoft.com/office/drawing/2014/main" id="{0AD37E69-339A-DDE8-815D-5DA920EB4B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F9F791FC-AE43-AEB7-4B5E-506D7678E32E}"/>
              </a:ext>
            </a:extLst>
          </p:cNvPr>
          <p:cNvSpPr txBox="1"/>
          <p:nvPr/>
        </p:nvSpPr>
        <p:spPr>
          <a:xfrm>
            <a:off x="4244741" y="139331"/>
            <a:ext cx="3365649"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System Architecture</a:t>
            </a:r>
            <a:endParaRPr lang="en-IN" sz="2400" b="1"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74C4ED7D-BCC5-374D-00AE-095C8F82DF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1950" y="634167"/>
            <a:ext cx="7679093" cy="5589665"/>
          </a:xfrm>
          <a:prstGeom prst="rect">
            <a:avLst/>
          </a:prstGeom>
        </p:spPr>
      </p:pic>
    </p:spTree>
    <p:extLst>
      <p:ext uri="{BB962C8B-B14F-4D97-AF65-F5344CB8AC3E}">
        <p14:creationId xmlns:p14="http://schemas.microsoft.com/office/powerpoint/2010/main" val="2156356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93F06F29-816C-7BE7-FC37-52CC9E8ABA5C}"/>
              </a:ext>
            </a:extLst>
          </p:cNvPr>
          <p:cNvCxnSpPr/>
          <p:nvPr/>
        </p:nvCxnSpPr>
        <p:spPr>
          <a:xfrm>
            <a:off x="1603310" y="1054359"/>
            <a:ext cx="8985379" cy="0"/>
          </a:xfrm>
          <a:prstGeom prst="line">
            <a:avLst/>
          </a:prstGeom>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58AFFA1-FC7B-C8C1-B9E7-AD7DC43EB2EE}"/>
              </a:ext>
            </a:extLst>
          </p:cNvPr>
          <p:cNvSpPr txBox="1"/>
          <p:nvPr/>
        </p:nvSpPr>
        <p:spPr>
          <a:xfrm>
            <a:off x="4014128" y="414898"/>
            <a:ext cx="3583032" cy="584775"/>
          </a:xfrm>
          <a:prstGeom prst="rect">
            <a:avLst/>
          </a:prstGeom>
          <a:noFill/>
        </p:spPr>
        <p:txBody>
          <a:bodyPr wrap="none" rtlCol="0">
            <a:spAutoFit/>
          </a:bodyPr>
          <a:lstStyle/>
          <a:p>
            <a:pPr algn="ctr"/>
            <a:r>
              <a:rPr lang="en-US" sz="3200" b="1" dirty="0">
                <a:latin typeface="Times New Roman" panose="02020603050405020304" pitchFamily="18" charset="0"/>
                <a:cs typeface="Times New Roman" panose="02020603050405020304" pitchFamily="18" charset="0"/>
              </a:rPr>
              <a:t>METHODOLOGY</a:t>
            </a:r>
            <a:endParaRPr lang="en-IN" sz="3200" b="1" dirty="0">
              <a:latin typeface="Times New Roman" panose="02020603050405020304" pitchFamily="18" charset="0"/>
              <a:cs typeface="Times New Roman" panose="02020603050405020304" pitchFamily="18" charset="0"/>
            </a:endParaRPr>
          </a:p>
        </p:txBody>
      </p:sp>
      <p:pic>
        <p:nvPicPr>
          <p:cNvPr id="5" name="Picture 2" descr="Mangalam logo">
            <a:extLst>
              <a:ext uri="{FF2B5EF4-FFF2-40B4-BE49-F238E27FC236}">
                <a16:creationId xmlns:a16="http://schemas.microsoft.com/office/drawing/2014/main" id="{0A64288D-9ADC-59B5-9466-43F5C1DBA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67" y="90837"/>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83233BB-FDA1-7E8F-05A4-ED26BF8A69B6}"/>
              </a:ext>
            </a:extLst>
          </p:cNvPr>
          <p:cNvSpPr txBox="1"/>
          <p:nvPr/>
        </p:nvSpPr>
        <p:spPr>
          <a:xfrm>
            <a:off x="485191" y="1240971"/>
            <a:ext cx="9993087" cy="4401205"/>
          </a:xfrm>
          <a:prstGeom prst="rect">
            <a:avLst/>
          </a:prstGeom>
          <a:noFill/>
        </p:spPr>
        <p:txBody>
          <a:bodyPr wrap="square">
            <a:spAutoFit/>
          </a:bodyPr>
          <a:lstStyle/>
          <a:p>
            <a:pPr algn="ctr">
              <a:buClr>
                <a:schemeClr val="accent1"/>
              </a:buClr>
            </a:pPr>
            <a:r>
              <a:rPr lang="en-IN" sz="2800" b="1" dirty="0">
                <a:latin typeface="Times New Roman" panose="02020603050405020304" pitchFamily="18" charset="0"/>
                <a:cs typeface="Times New Roman" panose="02020603050405020304" pitchFamily="18" charset="0"/>
              </a:rPr>
              <a:t>MODULES</a:t>
            </a:r>
          </a:p>
          <a:p>
            <a:pPr algn="ctr">
              <a:lnSpc>
                <a:spcPct val="200000"/>
              </a:lnSpc>
            </a:pPr>
            <a:endParaRPr lang="en-IN" sz="2400" dirty="0">
              <a:latin typeface="Times New Roman" panose="02020603050405020304" pitchFamily="18" charset="0"/>
              <a:cs typeface="Times New Roman" panose="02020603050405020304" pitchFamily="18" charset="0"/>
            </a:endParaRPr>
          </a:p>
          <a:p>
            <a:pPr marL="285750" indent="-285750">
              <a:lnSpc>
                <a:spcPct val="200000"/>
              </a:lnSpc>
              <a:buClr>
                <a:schemeClr val="accent1"/>
              </a:buClr>
              <a:buFont typeface="Calibri" panose="020F0502020204030204" pitchFamily="34" charset="0"/>
              <a:buChar char="•"/>
            </a:pPr>
            <a:r>
              <a:rPr lang="en-IN" sz="2400" dirty="0">
                <a:latin typeface="Times New Roman" panose="02020603050405020304" pitchFamily="18" charset="0"/>
                <a:cs typeface="Times New Roman" panose="02020603050405020304" pitchFamily="18" charset="0"/>
              </a:rPr>
              <a:t>Automatic Speech Recognition</a:t>
            </a:r>
          </a:p>
          <a:p>
            <a:pPr marL="285750" indent="-285750">
              <a:lnSpc>
                <a:spcPct val="200000"/>
              </a:lnSpc>
              <a:buClr>
                <a:schemeClr val="accent1"/>
              </a:buClr>
              <a:buFont typeface="Calibri" panose="020F0502020204030204" pitchFamily="34" charset="0"/>
              <a:buChar char="•"/>
            </a:pPr>
            <a:r>
              <a:rPr lang="en-IN" sz="2400" dirty="0">
                <a:latin typeface="Times New Roman" panose="02020603050405020304" pitchFamily="18" charset="0"/>
                <a:cs typeface="Times New Roman" panose="02020603050405020304" pitchFamily="18" charset="0"/>
              </a:rPr>
              <a:t>Generative AI Module</a:t>
            </a:r>
          </a:p>
          <a:p>
            <a:pPr marL="285750" indent="-285750">
              <a:lnSpc>
                <a:spcPct val="200000"/>
              </a:lnSpc>
              <a:buClr>
                <a:schemeClr val="accent1"/>
              </a:buClr>
              <a:buFont typeface="Calibri" panose="020F0502020204030204" pitchFamily="34" charset="0"/>
              <a:buChar char="•"/>
            </a:pPr>
            <a:r>
              <a:rPr lang="en-IN" sz="2400" dirty="0">
                <a:latin typeface="Times New Roman" panose="02020603050405020304" pitchFamily="18" charset="0"/>
                <a:cs typeface="Times New Roman" panose="02020603050405020304" pitchFamily="18" charset="0"/>
              </a:rPr>
              <a:t>Text To Speech conversion</a:t>
            </a:r>
          </a:p>
          <a:p>
            <a:pPr>
              <a:buClr>
                <a:schemeClr val="accent1"/>
              </a:buClr>
            </a:pPr>
            <a:endParaRPr lang="en-IN" sz="2000" dirty="0"/>
          </a:p>
          <a:p>
            <a:pPr marL="285750" indent="-285750">
              <a:buClr>
                <a:schemeClr val="accent1"/>
              </a:buClr>
              <a:buFont typeface="Calibri" panose="020F0502020204030204" pitchFamily="34" charset="0"/>
              <a:buChar char="•"/>
            </a:pPr>
            <a:endParaRPr lang="en-IN" sz="2000" dirty="0"/>
          </a:p>
          <a:p>
            <a:pPr marL="285750" indent="-285750">
              <a:buClr>
                <a:schemeClr val="accent1"/>
              </a:buClr>
              <a:buFont typeface="Calibri" panose="020F0502020204030204" pitchFamily="34" charset="0"/>
              <a:buChar char="•"/>
            </a:pPr>
            <a:endParaRPr lang="en-IN" sz="2000" dirty="0"/>
          </a:p>
        </p:txBody>
      </p:sp>
    </p:spTree>
    <p:extLst>
      <p:ext uri="{BB962C8B-B14F-4D97-AF65-F5344CB8AC3E}">
        <p14:creationId xmlns:p14="http://schemas.microsoft.com/office/powerpoint/2010/main" val="37511435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1BE3C-80FB-D569-9B12-4686139CD511}"/>
              </a:ext>
            </a:extLst>
          </p:cNvPr>
          <p:cNvSpPr>
            <a:spLocks noGrp="1"/>
          </p:cNvSpPr>
          <p:nvPr>
            <p:ph type="title"/>
          </p:nvPr>
        </p:nvSpPr>
        <p:spPr/>
        <p:txBody>
          <a:bodyPr>
            <a:normAutofit/>
          </a:bodyPr>
          <a:lstStyle/>
          <a:p>
            <a:pPr algn="ctr"/>
            <a:r>
              <a:rPr lang="en-US" sz="4000" b="1" dirty="0">
                <a:latin typeface="Times New Roman" panose="02020603050405020304" pitchFamily="18" charset="0"/>
                <a:cs typeface="Times New Roman" panose="02020603050405020304" pitchFamily="18" charset="0"/>
              </a:rPr>
              <a:t>Modules</a:t>
            </a:r>
            <a:endParaRPr lang="en-IN" sz="4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FB1A92E-6157-0507-D341-E95F235E6C01}"/>
              </a:ext>
            </a:extLst>
          </p:cNvPr>
          <p:cNvSpPr>
            <a:spLocks noGrp="1"/>
          </p:cNvSpPr>
          <p:nvPr>
            <p:ph idx="1"/>
          </p:nvPr>
        </p:nvSpPr>
        <p:spPr/>
        <p:txBody>
          <a:bodyPr/>
          <a:lstStyle/>
          <a:p>
            <a:pPr marL="201168" lvl="1" indent="0" algn="ctr">
              <a:lnSpc>
                <a:spcPct val="150000"/>
              </a:lnSpc>
              <a:buNone/>
            </a:pPr>
            <a:endParaRPr lang="en-US" dirty="0">
              <a:latin typeface="Times New Roman" panose="02020603050405020304" pitchFamily="18" charset="0"/>
              <a:cs typeface="Times New Roman" panose="02020603050405020304" pitchFamily="18" charset="0"/>
            </a:endParaRPr>
          </a:p>
          <a:p>
            <a:pPr marL="658368" lvl="1" indent="-457200" algn="ctr">
              <a:lnSpc>
                <a:spcPct val="150000"/>
              </a:lnSpc>
              <a:buAutoNum type="arabicPeriod"/>
            </a:pPr>
            <a:r>
              <a:rPr lang="en-IN" sz="2400" b="1" u="sng" dirty="0">
                <a:latin typeface="Times New Roman" panose="02020603050405020304" pitchFamily="18" charset="0"/>
                <a:cs typeface="Times New Roman" panose="02020603050405020304" pitchFamily="18" charset="0"/>
              </a:rPr>
              <a:t>ASR Module (</a:t>
            </a:r>
            <a:r>
              <a:rPr lang="en-IN" sz="2400" u="sng" dirty="0"/>
              <a:t>Automatic Speech Recognition)</a:t>
            </a:r>
          </a:p>
          <a:p>
            <a:pPr lvl="1">
              <a:lnSpc>
                <a:spcPct val="150000"/>
              </a:lnSpc>
              <a:buFont typeface="Arial" panose="020B0604020202020204" pitchFamily="34" charset="0"/>
              <a:buChar char="•"/>
            </a:pPr>
            <a:r>
              <a:rPr lang="en-US" sz="2000" dirty="0"/>
              <a:t>The child speaks into the microphone.</a:t>
            </a:r>
          </a:p>
          <a:p>
            <a:pPr lvl="1">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ASR module captures and converts the spoken sentence into text using Finetuned Whisper.</a:t>
            </a:r>
          </a:p>
          <a:p>
            <a:pPr lvl="1">
              <a:lnSpc>
                <a:spcPct val="150000"/>
              </a:lnSpc>
              <a:buFont typeface="Arial" panose="020B0604020202020204" pitchFamily="34" charset="0"/>
              <a:buChar char="•"/>
            </a:pPr>
            <a:r>
              <a:rPr lang="en-US" sz="2000" dirty="0"/>
              <a:t>This forms the input for the next module.</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55982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4C0B0-BA7F-36A1-F76F-064DB803EFB7}"/>
              </a:ext>
            </a:extLst>
          </p:cNvPr>
          <p:cNvSpPr>
            <a:spLocks noGrp="1"/>
          </p:cNvSpPr>
          <p:nvPr>
            <p:ph type="title"/>
          </p:nvPr>
        </p:nvSpPr>
        <p:spPr/>
        <p:txBody>
          <a:bodyPr>
            <a:normAutofit/>
          </a:bodyPr>
          <a:lstStyle/>
          <a:p>
            <a:pPr algn="ctr"/>
            <a:r>
              <a:rPr lang="en-IN" sz="3600" b="1" dirty="0">
                <a:latin typeface="Times New Roman" panose="02020603050405020304" pitchFamily="18" charset="0"/>
                <a:cs typeface="Times New Roman" panose="02020603050405020304" pitchFamily="18" charset="0"/>
              </a:rPr>
              <a:t>Modules</a:t>
            </a:r>
          </a:p>
        </p:txBody>
      </p:sp>
      <p:sp>
        <p:nvSpPr>
          <p:cNvPr id="3" name="Content Placeholder 2">
            <a:extLst>
              <a:ext uri="{FF2B5EF4-FFF2-40B4-BE49-F238E27FC236}">
                <a16:creationId xmlns:a16="http://schemas.microsoft.com/office/drawing/2014/main" id="{CBB28008-20FA-4C96-F7C1-FFDFECC76B85}"/>
              </a:ext>
            </a:extLst>
          </p:cNvPr>
          <p:cNvSpPr>
            <a:spLocks noGrp="1"/>
          </p:cNvSpPr>
          <p:nvPr>
            <p:ph idx="1"/>
          </p:nvPr>
        </p:nvSpPr>
        <p:spPr>
          <a:xfrm>
            <a:off x="1097280" y="1845733"/>
            <a:ext cx="10135402" cy="4304809"/>
          </a:xfrm>
        </p:spPr>
        <p:txBody>
          <a:bodyPr>
            <a:normAutofit fontScale="92500" lnSpcReduction="10000"/>
          </a:bodyPr>
          <a:lstStyle/>
          <a:p>
            <a:pPr marL="0" indent="0" algn="ctr">
              <a:lnSpc>
                <a:spcPct val="150000"/>
              </a:lnSpc>
              <a:buNone/>
            </a:pPr>
            <a:r>
              <a:rPr lang="en-IN" sz="2400" b="1" dirty="0">
                <a:latin typeface="Times New Roman" panose="02020603050405020304" pitchFamily="18" charset="0"/>
                <a:cs typeface="Times New Roman" panose="02020603050405020304" pitchFamily="18" charset="0"/>
              </a:rPr>
              <a:t>2. </a:t>
            </a:r>
            <a:r>
              <a:rPr lang="en-IN" sz="2400" b="1" u="sng" dirty="0">
                <a:latin typeface="Times New Roman" panose="02020603050405020304" pitchFamily="18" charset="0"/>
                <a:cs typeface="Times New Roman" panose="02020603050405020304" pitchFamily="18" charset="0"/>
              </a:rPr>
              <a:t>Gemini - LLM Module</a:t>
            </a:r>
            <a:endParaRPr lang="en-US" sz="2400" u="sng" dirty="0">
              <a:latin typeface="Times New Roman" panose="02020603050405020304" pitchFamily="18" charset="0"/>
              <a:cs typeface="Times New Roman" panose="02020603050405020304" pitchFamily="18" charset="0"/>
            </a:endParaRPr>
          </a:p>
          <a:p>
            <a:pPr>
              <a:lnSpc>
                <a:spcPct val="150000"/>
              </a:lnSpc>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The </a:t>
            </a:r>
            <a:r>
              <a:rPr lang="en-US" sz="2100" b="1" dirty="0">
                <a:latin typeface="Times New Roman" panose="02020603050405020304" pitchFamily="18" charset="0"/>
                <a:cs typeface="Times New Roman" panose="02020603050405020304" pitchFamily="18" charset="0"/>
              </a:rPr>
              <a:t>LLM (Gemini)</a:t>
            </a:r>
            <a:r>
              <a:rPr lang="en-US" sz="2100" dirty="0">
                <a:latin typeface="Times New Roman" panose="02020603050405020304" pitchFamily="18" charset="0"/>
                <a:cs typeface="Times New Roman" panose="02020603050405020304" pitchFamily="18" charset="0"/>
              </a:rPr>
              <a:t> receives the transcribed sentence.</a:t>
            </a:r>
          </a:p>
          <a:p>
            <a:pPr>
              <a:lnSpc>
                <a:spcPct val="150000"/>
              </a:lnSpc>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It analyzes grammar and sentence structure.</a:t>
            </a:r>
          </a:p>
          <a:p>
            <a:pPr>
              <a:lnSpc>
                <a:spcPct val="150000"/>
              </a:lnSpc>
              <a:buFont typeface="Arial" panose="020B0604020202020204" pitchFamily="34" charset="0"/>
              <a:buChar char="•"/>
            </a:pPr>
            <a:r>
              <a:rPr lang="en-US" sz="2100" dirty="0"/>
              <a:t>The output is a corrected sentence, often simplified for child understanding.</a:t>
            </a:r>
          </a:p>
          <a:p>
            <a:pPr marL="0" indent="0" algn="ctr">
              <a:lnSpc>
                <a:spcPct val="150000"/>
              </a:lnSpc>
              <a:buNone/>
            </a:pPr>
            <a:r>
              <a:rPr lang="en-US" sz="2200" b="1" dirty="0">
                <a:latin typeface="Times New Roman" panose="02020603050405020304" pitchFamily="18" charset="0"/>
                <a:cs typeface="Times New Roman" panose="02020603050405020304" pitchFamily="18" charset="0"/>
              </a:rPr>
              <a:t>3. </a:t>
            </a:r>
            <a:r>
              <a:rPr lang="en-US" sz="2200" b="1" u="sng" dirty="0">
                <a:latin typeface="Times New Roman" panose="02020603050405020304" pitchFamily="18" charset="0"/>
                <a:cs typeface="Times New Roman" panose="02020603050405020304" pitchFamily="18" charset="0"/>
              </a:rPr>
              <a:t>Text-to-Speech </a:t>
            </a:r>
          </a:p>
          <a:p>
            <a:pPr>
              <a:lnSpc>
                <a:spcPct val="150000"/>
              </a:lnSpc>
              <a:buFont typeface="Arial" panose="020B0604020202020204" pitchFamily="34" charset="0"/>
              <a:buChar char="•"/>
            </a:pPr>
            <a:r>
              <a:rPr lang="en-US" sz="2100" dirty="0"/>
              <a:t>The corrected sentence is fed into the </a:t>
            </a:r>
            <a:r>
              <a:rPr lang="en-US" sz="2100" b="1" dirty="0"/>
              <a:t>Text-to-Speech (TTS) module</a:t>
            </a:r>
            <a:r>
              <a:rPr lang="en-US" sz="2100" dirty="0"/>
              <a:t>.</a:t>
            </a:r>
          </a:p>
          <a:p>
            <a:pPr>
              <a:lnSpc>
                <a:spcPct val="150000"/>
              </a:lnSpc>
              <a:buFont typeface="Arial" panose="020B0604020202020204" pitchFamily="34" charset="0"/>
              <a:buChar char="•"/>
            </a:pPr>
            <a:r>
              <a:rPr lang="en-US" sz="2100" dirty="0"/>
              <a:t>Integrate the speech output with an </a:t>
            </a:r>
            <a:r>
              <a:rPr lang="en-US" sz="2100" b="1" dirty="0"/>
              <a:t>animated </a:t>
            </a:r>
            <a:r>
              <a:rPr lang="en-US" sz="2100" b="1"/>
              <a:t>avatar</a:t>
            </a:r>
            <a:r>
              <a:rPr lang="en-US" sz="2100"/>
              <a:t> to </a:t>
            </a:r>
            <a:r>
              <a:rPr lang="en-US" sz="2100" b="1" dirty="0"/>
              <a:t>speak interactively</a:t>
            </a:r>
            <a:r>
              <a:rPr lang="en-US" sz="2100" dirty="0"/>
              <a:t> to the child.</a:t>
            </a:r>
          </a:p>
          <a:p>
            <a:pPr>
              <a:lnSpc>
                <a:spcPct val="150000"/>
              </a:lnSpc>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6859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B24C55A-4BB6-22EF-EBA9-F737D99E98A5}"/>
              </a:ext>
            </a:extLst>
          </p:cNvPr>
          <p:cNvPicPr>
            <a:picLocks noChangeAspect="1"/>
          </p:cNvPicPr>
          <p:nvPr/>
        </p:nvPicPr>
        <p:blipFill>
          <a:blip r:embed="rId2"/>
          <a:stretch>
            <a:fillRect/>
          </a:stretch>
        </p:blipFill>
        <p:spPr>
          <a:xfrm>
            <a:off x="243036" y="382459"/>
            <a:ext cx="11370025" cy="755970"/>
          </a:xfrm>
          <a:prstGeom prst="rect">
            <a:avLst/>
          </a:prstGeom>
        </p:spPr>
      </p:pic>
      <p:pic>
        <p:nvPicPr>
          <p:cNvPr id="5" name="Picture 4">
            <a:extLst>
              <a:ext uri="{FF2B5EF4-FFF2-40B4-BE49-F238E27FC236}">
                <a16:creationId xmlns:a16="http://schemas.microsoft.com/office/drawing/2014/main" id="{8E4DE553-25A9-4735-2CE2-6C233FD00E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271" y="1907005"/>
            <a:ext cx="11795457" cy="3043989"/>
          </a:xfrm>
          <a:prstGeom prst="rect">
            <a:avLst/>
          </a:prstGeom>
        </p:spPr>
      </p:pic>
      <p:pic>
        <p:nvPicPr>
          <p:cNvPr id="3" name="Picture 2" descr="Mangalam logo">
            <a:extLst>
              <a:ext uri="{FF2B5EF4-FFF2-40B4-BE49-F238E27FC236}">
                <a16:creationId xmlns:a16="http://schemas.microsoft.com/office/drawing/2014/main" id="{C23FA963-C536-B712-DB9C-647799CB14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249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9D9B7D3-1B2F-850F-310E-9DD85A79713D}"/>
              </a:ext>
            </a:extLst>
          </p:cNvPr>
          <p:cNvSpPr txBox="1"/>
          <p:nvPr/>
        </p:nvSpPr>
        <p:spPr>
          <a:xfrm>
            <a:off x="3388093" y="250256"/>
            <a:ext cx="5746281" cy="461665"/>
          </a:xfrm>
          <a:prstGeom prst="rect">
            <a:avLst/>
          </a:prstGeom>
          <a:no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DFD –LEVEL 1</a:t>
            </a:r>
            <a:endParaRPr lang="en-IN" sz="2400" b="1"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65BAF093-D27F-2282-BA89-68A00A6E30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2923" y="1177886"/>
            <a:ext cx="9227118" cy="4925862"/>
          </a:xfrm>
          <a:prstGeom prst="rect">
            <a:avLst/>
          </a:prstGeom>
        </p:spPr>
      </p:pic>
      <p:pic>
        <p:nvPicPr>
          <p:cNvPr id="2" name="Picture 2" descr="Mangalam logo">
            <a:extLst>
              <a:ext uri="{FF2B5EF4-FFF2-40B4-BE49-F238E27FC236}">
                <a16:creationId xmlns:a16="http://schemas.microsoft.com/office/drawing/2014/main" id="{68CFD3CD-470D-28FE-FF0C-7C4DB5CC34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1874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D0F93-02DE-1D7C-9CA5-0DCEDF957A32}"/>
              </a:ext>
            </a:extLst>
          </p:cNvPr>
          <p:cNvSpPr>
            <a:spLocks noGrp="1"/>
          </p:cNvSpPr>
          <p:nvPr>
            <p:ph type="title" idx="4294967295"/>
          </p:nvPr>
        </p:nvSpPr>
        <p:spPr>
          <a:xfrm>
            <a:off x="323461" y="-113878"/>
            <a:ext cx="10058400" cy="925512"/>
          </a:xfrm>
        </p:spPr>
        <p:txBody>
          <a:bodyP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DFD – LEVEL 2</a:t>
            </a:r>
            <a:endParaRPr lang="en-IN" sz="3200" b="1" dirty="0">
              <a:solidFill>
                <a:schemeClr val="tx1"/>
              </a:solidFill>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D67E2453-B88D-D1AC-F3F2-0EA744B3DD31}"/>
              </a:ext>
            </a:extLst>
          </p:cNvPr>
          <p:cNvSpPr/>
          <p:nvPr/>
        </p:nvSpPr>
        <p:spPr>
          <a:xfrm>
            <a:off x="4658627" y="1395664"/>
            <a:ext cx="2839453" cy="45059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A3C1884F-D205-C162-B8A6-9643E7C8FD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6413" y="785812"/>
            <a:ext cx="9683014" cy="5480574"/>
          </a:xfrm>
          <a:prstGeom prst="rect">
            <a:avLst/>
          </a:prstGeom>
        </p:spPr>
      </p:pic>
      <p:pic>
        <p:nvPicPr>
          <p:cNvPr id="3" name="Picture 2" descr="Mangalam logo">
            <a:extLst>
              <a:ext uri="{FF2B5EF4-FFF2-40B4-BE49-F238E27FC236}">
                <a16:creationId xmlns:a16="http://schemas.microsoft.com/office/drawing/2014/main" id="{6601D6C7-6207-1436-3F02-8457B33F22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67068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1073-D73B-8D1C-256A-E94B049CACA0}"/>
              </a:ext>
            </a:extLst>
          </p:cNvPr>
          <p:cNvSpPr>
            <a:spLocks noGrp="1"/>
          </p:cNvSpPr>
          <p:nvPr>
            <p:ph type="title" idx="4294967295"/>
          </p:nvPr>
        </p:nvSpPr>
        <p:spPr>
          <a:xfrm>
            <a:off x="980173" y="203300"/>
            <a:ext cx="10058400" cy="691849"/>
          </a:xfrm>
        </p:spPr>
        <p:txBody>
          <a:bodyP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Result</a:t>
            </a:r>
            <a:endParaRPr lang="en-IN" sz="3200" b="1" dirty="0">
              <a:solidFill>
                <a:schemeClr val="tx1"/>
              </a:solidFill>
              <a:latin typeface="Times New Roman" panose="02020603050405020304" pitchFamily="18" charset="0"/>
              <a:cs typeface="Times New Roman" panose="02020603050405020304" pitchFamily="18" charset="0"/>
            </a:endParaRPr>
          </a:p>
        </p:txBody>
      </p:sp>
      <p:pic>
        <p:nvPicPr>
          <p:cNvPr id="3" name="Picture 2" descr="Mangalam logo">
            <a:extLst>
              <a:ext uri="{FF2B5EF4-FFF2-40B4-BE49-F238E27FC236}">
                <a16:creationId xmlns:a16="http://schemas.microsoft.com/office/drawing/2014/main" id="{BCEC1A29-2600-C6AD-117A-25B8C96EF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80E7B330-03F0-0F6B-80E9-A93AFBE6FA60}"/>
              </a:ext>
            </a:extLst>
          </p:cNvPr>
          <p:cNvPicPr>
            <a:picLocks noChangeAspect="1"/>
          </p:cNvPicPr>
          <p:nvPr/>
        </p:nvPicPr>
        <p:blipFill>
          <a:blip r:embed="rId3">
            <a:extLst>
              <a:ext uri="{28A0092B-C50C-407E-A947-70E740481C1C}">
                <a14:useLocalDpi xmlns:a14="http://schemas.microsoft.com/office/drawing/2010/main" val="0"/>
              </a:ext>
            </a:extLst>
          </a:blip>
          <a:srcRect l="2500" t="16015" r="70234" b="6197"/>
          <a:stretch/>
        </p:blipFill>
        <p:spPr>
          <a:xfrm>
            <a:off x="684898" y="1189319"/>
            <a:ext cx="3801377" cy="4338082"/>
          </a:xfrm>
          <a:prstGeom prst="rect">
            <a:avLst/>
          </a:prstGeom>
        </p:spPr>
      </p:pic>
      <p:pic>
        <p:nvPicPr>
          <p:cNvPr id="11" name="Picture 10">
            <a:extLst>
              <a:ext uri="{FF2B5EF4-FFF2-40B4-BE49-F238E27FC236}">
                <a16:creationId xmlns:a16="http://schemas.microsoft.com/office/drawing/2014/main" id="{91F674E6-BABA-DFB9-34F8-B6462440B5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3500" y="1189319"/>
            <a:ext cx="6705600" cy="4686300"/>
          </a:xfrm>
          <a:prstGeom prst="rect">
            <a:avLst/>
          </a:prstGeom>
        </p:spPr>
      </p:pic>
    </p:spTree>
    <p:extLst>
      <p:ext uri="{BB962C8B-B14F-4D97-AF65-F5344CB8AC3E}">
        <p14:creationId xmlns:p14="http://schemas.microsoft.com/office/powerpoint/2010/main" val="20363060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56A42-7EBE-6EF0-AC4C-9B370A8D5928}"/>
              </a:ext>
            </a:extLst>
          </p:cNvPr>
          <p:cNvSpPr>
            <a:spLocks noGrp="1"/>
          </p:cNvSpPr>
          <p:nvPr>
            <p:ph type="title"/>
          </p:nvPr>
        </p:nvSpPr>
        <p:spPr/>
        <p:txBody>
          <a:bodyPr/>
          <a:lstStyle/>
          <a:p>
            <a:r>
              <a:rPr lang="en-US" sz="4800" b="1" dirty="0">
                <a:solidFill>
                  <a:schemeClr val="tx1"/>
                </a:solidFill>
                <a:latin typeface="Times New Roman" panose="02020603050405020304" pitchFamily="18" charset="0"/>
                <a:cs typeface="Times New Roman" panose="02020603050405020304" pitchFamily="18" charset="0"/>
              </a:rPr>
              <a:t>Contents</a:t>
            </a:r>
            <a:endParaRPr lang="en-IN" dirty="0"/>
          </a:p>
        </p:txBody>
      </p:sp>
      <p:sp>
        <p:nvSpPr>
          <p:cNvPr id="3" name="Content Placeholder 2">
            <a:extLst>
              <a:ext uri="{FF2B5EF4-FFF2-40B4-BE49-F238E27FC236}">
                <a16:creationId xmlns:a16="http://schemas.microsoft.com/office/drawing/2014/main" id="{4839D401-1AE0-202B-686C-825CEBEAC52B}"/>
              </a:ext>
            </a:extLst>
          </p:cNvPr>
          <p:cNvSpPr>
            <a:spLocks noGrp="1"/>
          </p:cNvSpPr>
          <p:nvPr>
            <p:ph sz="half" idx="1"/>
          </p:nvPr>
        </p:nvSpPr>
        <p:spPr/>
        <p:txBody>
          <a:bodyPr/>
          <a:lstStyle/>
          <a:p>
            <a:pPr>
              <a:buFont typeface="Arial" panose="020B0604020202020204" pitchFamily="34" charset="0"/>
              <a:buChar char="•"/>
            </a:pPr>
            <a:r>
              <a:rPr lang="en-IN" sz="2000" i="0" u="none" strike="noStrike" dirty="0">
                <a:solidFill>
                  <a:schemeClr val="tx1"/>
                </a:solidFill>
                <a:effectLst/>
                <a:latin typeface="Times New Roman" panose="02020603050405020304" pitchFamily="18" charset="0"/>
                <a:cs typeface="Times New Roman" panose="02020603050405020304" pitchFamily="18" charset="0"/>
              </a:rPr>
              <a:t>Objectives</a:t>
            </a:r>
          </a:p>
          <a:p>
            <a:pPr>
              <a:buFont typeface="Arial" panose="020B0604020202020204" pitchFamily="34" charset="0"/>
              <a:buChar char="•"/>
            </a:pPr>
            <a:r>
              <a:rPr lang="en-IN" sz="2000" i="0" u="none" strike="noStrike" dirty="0">
                <a:solidFill>
                  <a:schemeClr val="tx1"/>
                </a:solidFill>
                <a:effectLst/>
                <a:latin typeface="Times New Roman" panose="02020603050405020304" pitchFamily="18" charset="0"/>
                <a:cs typeface="Times New Roman" panose="02020603050405020304" pitchFamily="18" charset="0"/>
              </a:rPr>
              <a:t>Abstract                                                                     </a:t>
            </a:r>
          </a:p>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Introduction</a:t>
            </a:r>
          </a:p>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Problem Definition</a:t>
            </a:r>
            <a:endParaRPr lang="en-IN" sz="2000" i="0" u="none" strike="noStrike" dirty="0">
              <a:solidFill>
                <a:schemeClr val="tx1"/>
              </a:solidFill>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000" i="0" u="none" strike="noStrike" dirty="0">
                <a:solidFill>
                  <a:schemeClr val="tx1"/>
                </a:solidFill>
                <a:effectLst/>
                <a:latin typeface="Times New Roman" panose="02020603050405020304" pitchFamily="18" charset="0"/>
                <a:cs typeface="Times New Roman" panose="02020603050405020304" pitchFamily="18" charset="0"/>
              </a:rPr>
              <a:t>Literature Survey</a:t>
            </a:r>
          </a:p>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Existing System Vs Proposed System</a:t>
            </a:r>
          </a:p>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System Specification</a:t>
            </a:r>
          </a:p>
          <a:p>
            <a:pPr>
              <a:buFont typeface="Arial" panose="020B0604020202020204" pitchFamily="34" charset="0"/>
              <a:buChar char="•"/>
            </a:pPr>
            <a:r>
              <a:rPr lang="en-IN" sz="2000" dirty="0">
                <a:solidFill>
                  <a:schemeClr val="tx1"/>
                </a:solidFill>
                <a:latin typeface="Times New Roman" panose="02020603050405020304" pitchFamily="18" charset="0"/>
                <a:cs typeface="Times New Roman" panose="02020603050405020304" pitchFamily="18" charset="0"/>
              </a:rPr>
              <a:t>System Architecture</a:t>
            </a:r>
          </a:p>
          <a:p>
            <a:pPr marL="0" indent="0">
              <a:buNone/>
            </a:pPr>
            <a:endParaRPr lang="en-IN" sz="2000" dirty="0">
              <a:solidFill>
                <a:schemeClr val="tx1"/>
              </a:solidFill>
              <a:latin typeface="Times New Roman" panose="02020603050405020304" pitchFamily="18" charset="0"/>
              <a:cs typeface="Times New Roman" panose="02020603050405020304" pitchFamily="18" charset="0"/>
            </a:endParaRPr>
          </a:p>
          <a:p>
            <a:pPr marL="0" indent="0">
              <a:buNone/>
            </a:pPr>
            <a:endParaRPr lang="en-IN" dirty="0">
              <a:solidFill>
                <a:schemeClr val="tx1"/>
              </a:solidFill>
            </a:endParaRPr>
          </a:p>
        </p:txBody>
      </p:sp>
      <p:sp>
        <p:nvSpPr>
          <p:cNvPr id="4" name="Content Placeholder 3">
            <a:extLst>
              <a:ext uri="{FF2B5EF4-FFF2-40B4-BE49-F238E27FC236}">
                <a16:creationId xmlns:a16="http://schemas.microsoft.com/office/drawing/2014/main" id="{C743B47F-8994-9F41-F839-942BA1C3516C}"/>
              </a:ext>
            </a:extLst>
          </p:cNvPr>
          <p:cNvSpPr>
            <a:spLocks noGrp="1"/>
          </p:cNvSpPr>
          <p:nvPr>
            <p:ph sz="half" idx="2"/>
          </p:nvPr>
        </p:nvSpPr>
        <p:spPr/>
        <p:txBody>
          <a:bodyPr/>
          <a:lstStyle/>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Modules</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Detailed Design</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Result </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Conclusion</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Future Scope</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References</a:t>
            </a:r>
          </a:p>
          <a:p>
            <a:pPr marL="0" indent="0">
              <a:buNone/>
            </a:pPr>
            <a:endParaRPr lang="en-IN" dirty="0">
              <a:solidFill>
                <a:schemeClr val="tx1"/>
              </a:solidFill>
            </a:endParaRPr>
          </a:p>
        </p:txBody>
      </p:sp>
      <p:pic>
        <p:nvPicPr>
          <p:cNvPr id="5" name="Picture 2" descr="Mangalam logo">
            <a:extLst>
              <a:ext uri="{FF2B5EF4-FFF2-40B4-BE49-F238E27FC236}">
                <a16:creationId xmlns:a16="http://schemas.microsoft.com/office/drawing/2014/main" id="{4907C5F3-A7E0-F4D4-A843-FA7D6A3313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678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1073-D73B-8D1C-256A-E94B049CACA0}"/>
              </a:ext>
            </a:extLst>
          </p:cNvPr>
          <p:cNvSpPr>
            <a:spLocks noGrp="1"/>
          </p:cNvSpPr>
          <p:nvPr>
            <p:ph type="title"/>
          </p:nvPr>
        </p:nvSpPr>
        <p:spPr>
          <a:xfrm>
            <a:off x="1066800" y="193297"/>
            <a:ext cx="10058400" cy="1450757"/>
          </a:xfrm>
        </p:spPr>
        <p:txBody>
          <a:bodyP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Result </a:t>
            </a:r>
            <a:endParaRPr lang="en-IN" sz="3200" b="1" dirty="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5B1F462-B0D2-5D8E-56BF-5502C0D6EB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8050" y="1833613"/>
            <a:ext cx="7960093" cy="4470935"/>
          </a:xfrm>
          <a:prstGeom prst="rect">
            <a:avLst/>
          </a:prstGeom>
        </p:spPr>
      </p:pic>
      <p:pic>
        <p:nvPicPr>
          <p:cNvPr id="3" name="Picture 2" descr="Mangalam logo">
            <a:extLst>
              <a:ext uri="{FF2B5EF4-FFF2-40B4-BE49-F238E27FC236}">
                <a16:creationId xmlns:a16="http://schemas.microsoft.com/office/drawing/2014/main" id="{4FEE1271-90F1-264B-0DB3-21FB5CD8C6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28415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1073-D73B-8D1C-256A-E94B049CACA0}"/>
              </a:ext>
            </a:extLst>
          </p:cNvPr>
          <p:cNvSpPr>
            <a:spLocks noGrp="1"/>
          </p:cNvSpPr>
          <p:nvPr>
            <p:ph type="title"/>
          </p:nvPr>
        </p:nvSpPr>
        <p:spPr>
          <a:xfrm>
            <a:off x="1066800" y="193297"/>
            <a:ext cx="10058400" cy="1450757"/>
          </a:xfrm>
        </p:spPr>
        <p:txBody>
          <a:bodyP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Result</a:t>
            </a:r>
            <a:endParaRPr lang="en-IN" sz="3200" b="1" dirty="0">
              <a:solidFill>
                <a:schemeClr val="tx1"/>
              </a:solidFill>
              <a:latin typeface="Times New Roman" panose="02020603050405020304" pitchFamily="18" charset="0"/>
              <a:cs typeface="Times New Roman" panose="02020603050405020304" pitchFamily="18" charset="0"/>
            </a:endParaRPr>
          </a:p>
        </p:txBody>
      </p:sp>
      <p:pic>
        <p:nvPicPr>
          <p:cNvPr id="4" name="Picture 2" descr="Mangalam logo">
            <a:extLst>
              <a:ext uri="{FF2B5EF4-FFF2-40B4-BE49-F238E27FC236}">
                <a16:creationId xmlns:a16="http://schemas.microsoft.com/office/drawing/2014/main" id="{4FF9014E-A65F-948F-0005-F917DFFA9A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2" y="139331"/>
            <a:ext cx="2370958" cy="61644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2DED3CC5-0BB6-6410-132A-354F323F7E56}"/>
              </a:ext>
            </a:extLst>
          </p:cNvPr>
          <p:cNvPicPr>
            <a:picLocks noChangeAspect="1"/>
          </p:cNvPicPr>
          <p:nvPr/>
        </p:nvPicPr>
        <p:blipFill>
          <a:blip r:embed="rId3"/>
          <a:srcRect t="2458"/>
          <a:stretch/>
        </p:blipFill>
        <p:spPr>
          <a:xfrm>
            <a:off x="450282" y="1106604"/>
            <a:ext cx="11601450" cy="5287789"/>
          </a:xfrm>
          <a:prstGeom prst="rect">
            <a:avLst/>
          </a:prstGeom>
        </p:spPr>
      </p:pic>
    </p:spTree>
    <p:extLst>
      <p:ext uri="{BB962C8B-B14F-4D97-AF65-F5344CB8AC3E}">
        <p14:creationId xmlns:p14="http://schemas.microsoft.com/office/powerpoint/2010/main" val="2772189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1CAA1-A275-B0F8-1A01-699C1412FAED}"/>
              </a:ext>
            </a:extLst>
          </p:cNvPr>
          <p:cNvSpPr>
            <a:spLocks noGrp="1"/>
          </p:cNvSpPr>
          <p:nvPr>
            <p:ph type="title"/>
          </p:nvPr>
        </p:nvSpPr>
        <p:spPr/>
        <p:txBody>
          <a:bodyPr/>
          <a:lstStyle/>
          <a:p>
            <a:pPr algn="ctr"/>
            <a:r>
              <a:rPr lang="en-US" sz="4800" b="1" dirty="0">
                <a:solidFill>
                  <a:schemeClr val="tx1"/>
                </a:solidFill>
                <a:latin typeface="Times New Roman" panose="02020603050405020304" pitchFamily="18" charset="0"/>
                <a:cs typeface="Times New Roman" panose="02020603050405020304" pitchFamily="18" charset="0"/>
              </a:rPr>
              <a:t>Result</a:t>
            </a:r>
            <a:endParaRPr lang="en-IN" dirty="0"/>
          </a:p>
        </p:txBody>
      </p:sp>
      <p:pic>
        <p:nvPicPr>
          <p:cNvPr id="4" name="lipsync_output">
            <a:hlinkClick r:id="" action="ppaction://media"/>
            <a:extLst>
              <a:ext uri="{FF2B5EF4-FFF2-40B4-BE49-F238E27FC236}">
                <a16:creationId xmlns:a16="http://schemas.microsoft.com/office/drawing/2014/main" id="{DECB6422-825C-9D94-A7DC-F70A3946948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24578" y="1846264"/>
            <a:ext cx="4022725" cy="4022725"/>
          </a:xfrm>
        </p:spPr>
      </p:pic>
      <p:pic>
        <p:nvPicPr>
          <p:cNvPr id="7" name="Picture 6">
            <a:extLst>
              <a:ext uri="{FF2B5EF4-FFF2-40B4-BE49-F238E27FC236}">
                <a16:creationId xmlns:a16="http://schemas.microsoft.com/office/drawing/2014/main" id="{BEF88903-EDB5-8FE1-23F1-68CB38A723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23916" y="1923266"/>
            <a:ext cx="7151511" cy="4022725"/>
          </a:xfrm>
          <a:prstGeom prst="rect">
            <a:avLst/>
          </a:prstGeom>
        </p:spPr>
      </p:pic>
    </p:spTree>
    <p:extLst>
      <p:ext uri="{BB962C8B-B14F-4D97-AF65-F5344CB8AC3E}">
        <p14:creationId xmlns:p14="http://schemas.microsoft.com/office/powerpoint/2010/main" val="116470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93F06F29-816C-7BE7-FC37-52CC9E8ABA5C}"/>
              </a:ext>
            </a:extLst>
          </p:cNvPr>
          <p:cNvCxnSpPr/>
          <p:nvPr/>
        </p:nvCxnSpPr>
        <p:spPr>
          <a:xfrm>
            <a:off x="1603310" y="1054359"/>
            <a:ext cx="8985379" cy="0"/>
          </a:xfrm>
          <a:prstGeom prst="line">
            <a:avLst/>
          </a:prstGeom>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58AFFA1-FC7B-C8C1-B9E7-AD7DC43EB2EE}"/>
              </a:ext>
            </a:extLst>
          </p:cNvPr>
          <p:cNvSpPr txBox="1"/>
          <p:nvPr/>
        </p:nvSpPr>
        <p:spPr>
          <a:xfrm>
            <a:off x="4636820" y="414898"/>
            <a:ext cx="2145139" cy="584775"/>
          </a:xfrm>
          <a:prstGeom prst="rect">
            <a:avLst/>
          </a:prstGeom>
          <a:noFill/>
        </p:spPr>
        <p:txBody>
          <a:bodyPr wrap="none" rtlCol="0">
            <a:spAutoFit/>
          </a:bodyPr>
          <a:lstStyle/>
          <a:p>
            <a:pPr algn="ctr"/>
            <a:r>
              <a:rPr lang="en-US" sz="3200" b="1" dirty="0">
                <a:latin typeface="Times New Roman" panose="02020603050405020304" pitchFamily="18" charset="0"/>
                <a:cs typeface="Times New Roman" panose="02020603050405020304" pitchFamily="18" charset="0"/>
              </a:rPr>
              <a:t>Conclusion</a:t>
            </a:r>
            <a:endParaRPr lang="en-IN" sz="3200" b="1" dirty="0">
              <a:latin typeface="Times New Roman" panose="02020603050405020304" pitchFamily="18" charset="0"/>
              <a:cs typeface="Times New Roman" panose="02020603050405020304" pitchFamily="18" charset="0"/>
            </a:endParaRPr>
          </a:p>
        </p:txBody>
      </p:sp>
      <p:pic>
        <p:nvPicPr>
          <p:cNvPr id="5" name="Picture 2" descr="Mangalam logo">
            <a:extLst>
              <a:ext uri="{FF2B5EF4-FFF2-40B4-BE49-F238E27FC236}">
                <a16:creationId xmlns:a16="http://schemas.microsoft.com/office/drawing/2014/main" id="{0A64288D-9ADC-59B5-9466-43F5C1DBA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67" y="90837"/>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83233BB-FDA1-7E8F-05A4-ED26BF8A69B6}"/>
              </a:ext>
            </a:extLst>
          </p:cNvPr>
          <p:cNvSpPr txBox="1"/>
          <p:nvPr/>
        </p:nvSpPr>
        <p:spPr>
          <a:xfrm>
            <a:off x="1017037" y="1541786"/>
            <a:ext cx="9853126" cy="4893647"/>
          </a:xfrm>
          <a:prstGeom prst="rect">
            <a:avLst/>
          </a:prstGeom>
          <a:noFill/>
        </p:spPr>
        <p:txBody>
          <a:bodyPr wrap="square">
            <a:spAutoFit/>
          </a:bodyPr>
          <a:lstStyle/>
          <a:p>
            <a:pPr algn="just">
              <a:lnSpc>
                <a:spcPct val="150000"/>
              </a:lnSpc>
              <a:buClr>
                <a:schemeClr val="tx1"/>
              </a:buClr>
            </a:pPr>
            <a:r>
              <a:rPr lang="en-US" sz="2400" b="0" i="0" dirty="0">
                <a:effectLst/>
                <a:latin typeface="Times New Roman" panose="02020603050405020304" pitchFamily="18" charset="0"/>
                <a:cs typeface="Times New Roman" panose="02020603050405020304" pitchFamily="18" charset="0"/>
              </a:rPr>
              <a:t>In conclusion our project ,the AI-driven English learning system for kids offers a new way to teach the English language. This program makes learning English fun and interactive while customizing the experience for each child. It includes features that provide quick feedback</a:t>
            </a:r>
            <a:r>
              <a:rPr lang="en-US" sz="2400" dirty="0">
                <a:latin typeface="Times New Roman" panose="02020603050405020304" pitchFamily="18" charset="0"/>
                <a:cs typeface="Times New Roman" panose="02020603050405020304" pitchFamily="18" charset="0"/>
              </a:rPr>
              <a:t> </a:t>
            </a:r>
            <a:r>
              <a:rPr lang="en-US" sz="2400" b="0" i="0" dirty="0">
                <a:effectLst/>
                <a:latin typeface="Times New Roman" panose="02020603050405020304" pitchFamily="18" charset="0"/>
                <a:cs typeface="Times New Roman" panose="02020603050405020304" pitchFamily="18" charset="0"/>
              </a:rPr>
              <a:t>and interactive avatars. The goal of this project is to inspire a passion for learning the language, boost confidence, and give children the skill to speak the English language .</a:t>
            </a: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93475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93F06F29-816C-7BE7-FC37-52CC9E8ABA5C}"/>
              </a:ext>
            </a:extLst>
          </p:cNvPr>
          <p:cNvCxnSpPr/>
          <p:nvPr/>
        </p:nvCxnSpPr>
        <p:spPr>
          <a:xfrm>
            <a:off x="1603310" y="1054359"/>
            <a:ext cx="8985379" cy="0"/>
          </a:xfrm>
          <a:prstGeom prst="line">
            <a:avLst/>
          </a:prstGeom>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58AFFA1-FC7B-C8C1-B9E7-AD7DC43EB2EE}"/>
              </a:ext>
            </a:extLst>
          </p:cNvPr>
          <p:cNvSpPr txBox="1"/>
          <p:nvPr/>
        </p:nvSpPr>
        <p:spPr>
          <a:xfrm>
            <a:off x="4452987" y="368245"/>
            <a:ext cx="2512804" cy="584775"/>
          </a:xfrm>
          <a:prstGeom prst="rect">
            <a:avLst/>
          </a:prstGeom>
          <a:noFill/>
        </p:spPr>
        <p:txBody>
          <a:bodyPr wrap="none" rtlCol="0">
            <a:spAutoFit/>
          </a:bodyPr>
          <a:lstStyle/>
          <a:p>
            <a:pPr algn="ctr"/>
            <a:r>
              <a:rPr lang="en-US" sz="3200" b="1" dirty="0">
                <a:latin typeface="Times New Roman" panose="02020603050405020304" pitchFamily="18" charset="0"/>
                <a:cs typeface="Times New Roman" panose="02020603050405020304" pitchFamily="18" charset="0"/>
              </a:rPr>
              <a:t>Future Scope</a:t>
            </a:r>
            <a:endParaRPr lang="en-IN" sz="3200" b="1" dirty="0">
              <a:latin typeface="Times New Roman" panose="02020603050405020304" pitchFamily="18" charset="0"/>
              <a:cs typeface="Times New Roman" panose="02020603050405020304" pitchFamily="18" charset="0"/>
            </a:endParaRPr>
          </a:p>
        </p:txBody>
      </p:sp>
      <p:pic>
        <p:nvPicPr>
          <p:cNvPr id="5" name="Picture 2" descr="Mangalam logo">
            <a:extLst>
              <a:ext uri="{FF2B5EF4-FFF2-40B4-BE49-F238E27FC236}">
                <a16:creationId xmlns:a16="http://schemas.microsoft.com/office/drawing/2014/main" id="{0A64288D-9ADC-59B5-9466-43F5C1DBA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67" y="90837"/>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83233BB-FDA1-7E8F-05A4-ED26BF8A69B6}"/>
              </a:ext>
            </a:extLst>
          </p:cNvPr>
          <p:cNvSpPr txBox="1"/>
          <p:nvPr/>
        </p:nvSpPr>
        <p:spPr>
          <a:xfrm>
            <a:off x="1017036" y="1541785"/>
            <a:ext cx="10032765" cy="2677656"/>
          </a:xfrm>
          <a:prstGeom prst="rect">
            <a:avLst/>
          </a:prstGeom>
          <a:noFill/>
        </p:spPr>
        <p:txBody>
          <a:bodyPr wrap="square">
            <a:spAutoFit/>
          </a:bodyPr>
          <a:lstStyle/>
          <a:p>
            <a:pPr marL="342900" indent="-342900" algn="just">
              <a:buClr>
                <a:schemeClr val="tx1"/>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It can expand to support multiple languages, offering personalized learning paths for various languages. </a:t>
            </a:r>
          </a:p>
          <a:p>
            <a:pPr marL="342900" indent="-342900" algn="just">
              <a:buClr>
                <a:schemeClr val="tx1"/>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Integrating Augmented Reality (AR) would create immersive learning experiences, allowing children to practice English in real-world scenarios.</a:t>
            </a:r>
          </a:p>
          <a:p>
            <a:pPr algn="just">
              <a:buClr>
                <a:schemeClr val="tx1"/>
              </a:buClr>
            </a:pP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a:p>
            <a:pPr algn="just">
              <a:buClr>
                <a:schemeClr val="tx1"/>
              </a:buClr>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36960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93F06F29-816C-7BE7-FC37-52CC9E8ABA5C}"/>
              </a:ext>
            </a:extLst>
          </p:cNvPr>
          <p:cNvCxnSpPr/>
          <p:nvPr/>
        </p:nvCxnSpPr>
        <p:spPr>
          <a:xfrm>
            <a:off x="1603310" y="1054359"/>
            <a:ext cx="8985379" cy="0"/>
          </a:xfrm>
          <a:prstGeom prst="line">
            <a:avLst/>
          </a:prstGeom>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58AFFA1-FC7B-C8C1-B9E7-AD7DC43EB2EE}"/>
              </a:ext>
            </a:extLst>
          </p:cNvPr>
          <p:cNvSpPr txBox="1"/>
          <p:nvPr/>
        </p:nvSpPr>
        <p:spPr>
          <a:xfrm>
            <a:off x="3659355" y="345233"/>
            <a:ext cx="2945038" cy="584775"/>
          </a:xfrm>
          <a:prstGeom prst="rect">
            <a:avLst/>
          </a:prstGeom>
          <a:noFill/>
        </p:spPr>
        <p:txBody>
          <a:bodyPr wrap="none" rtlCol="0">
            <a:spAutoFit/>
          </a:bodyPr>
          <a:lstStyle/>
          <a:p>
            <a:pPr algn="ctr"/>
            <a:r>
              <a:rPr lang="en-US" sz="3200" b="1" dirty="0">
                <a:latin typeface="Times New Roman" panose="02020603050405020304" pitchFamily="18" charset="0"/>
                <a:cs typeface="Times New Roman" panose="02020603050405020304" pitchFamily="18" charset="0"/>
              </a:rPr>
              <a:t>REFERENCES</a:t>
            </a:r>
            <a:endParaRPr lang="en-IN" sz="3200" b="1" dirty="0">
              <a:latin typeface="Times New Roman" panose="02020603050405020304" pitchFamily="18" charset="0"/>
              <a:cs typeface="Times New Roman" panose="02020603050405020304" pitchFamily="18" charset="0"/>
            </a:endParaRPr>
          </a:p>
        </p:txBody>
      </p:sp>
      <p:pic>
        <p:nvPicPr>
          <p:cNvPr id="5" name="Picture 2" descr="Mangalam logo">
            <a:extLst>
              <a:ext uri="{FF2B5EF4-FFF2-40B4-BE49-F238E27FC236}">
                <a16:creationId xmlns:a16="http://schemas.microsoft.com/office/drawing/2014/main" id="{0A64288D-9ADC-59B5-9466-43F5C1DBA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67" y="90837"/>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83233BB-FDA1-7E8F-05A4-ED26BF8A69B6}"/>
              </a:ext>
            </a:extLst>
          </p:cNvPr>
          <p:cNvSpPr txBox="1"/>
          <p:nvPr/>
        </p:nvSpPr>
        <p:spPr>
          <a:xfrm>
            <a:off x="485191" y="1222938"/>
            <a:ext cx="11296131" cy="6494085"/>
          </a:xfrm>
          <a:prstGeom prst="rect">
            <a:avLst/>
          </a:prstGeom>
          <a:noFill/>
        </p:spPr>
        <p:txBody>
          <a:bodyPr wrap="square">
            <a:spAutoFit/>
          </a:bodyPr>
          <a:lstStyle/>
          <a:p>
            <a:pPr algn="just">
              <a:lnSpc>
                <a:spcPct val="150000"/>
              </a:lnSpc>
              <a:buClr>
                <a:schemeClr val="accent1"/>
              </a:buClr>
            </a:pPr>
            <a:r>
              <a:rPr lang="en-IN" sz="1600" dirty="0">
                <a:latin typeface="Times New Roman" panose="02020603050405020304" pitchFamily="18" charset="0"/>
                <a:cs typeface="Times New Roman" panose="02020603050405020304" pitchFamily="18" charset="0"/>
              </a:rPr>
              <a:t>[1] Manas </a:t>
            </a:r>
            <a:r>
              <a:rPr lang="en-IN" sz="1600" dirty="0" err="1">
                <a:latin typeface="Times New Roman" panose="02020603050405020304" pitchFamily="18" charset="0"/>
                <a:cs typeface="Times New Roman" panose="02020603050405020304" pitchFamily="18" charset="0"/>
              </a:rPr>
              <a:t>Mhasakar</a:t>
            </a:r>
            <a:r>
              <a:rPr lang="en-IN" sz="1600" dirty="0">
                <a:latin typeface="Times New Roman" panose="02020603050405020304" pitchFamily="18" charset="0"/>
                <a:cs typeface="Times New Roman" panose="02020603050405020304" pitchFamily="18" charset="0"/>
              </a:rPr>
              <a:t>, Shikhar Sharma, </a:t>
            </a:r>
            <a:r>
              <a:rPr lang="en-IN" sz="1600" dirty="0" err="1">
                <a:latin typeface="Times New Roman" panose="02020603050405020304" pitchFamily="18" charset="0"/>
                <a:cs typeface="Times New Roman" panose="02020603050405020304" pitchFamily="18" charset="0"/>
              </a:rPr>
              <a:t>Apurv</a:t>
            </a:r>
            <a:r>
              <a:rPr lang="en-IN" sz="1600" dirty="0">
                <a:latin typeface="Times New Roman" panose="02020603050405020304" pitchFamily="18" charset="0"/>
                <a:cs typeface="Times New Roman" panose="02020603050405020304" pitchFamily="18" charset="0"/>
              </a:rPr>
              <a:t> Mehra, Utkarsh </a:t>
            </a:r>
            <a:r>
              <a:rPr lang="en-IN" sz="1600" dirty="0" err="1">
                <a:latin typeface="Times New Roman" panose="02020603050405020304" pitchFamily="18" charset="0"/>
                <a:cs typeface="Times New Roman" panose="02020603050405020304" pitchFamily="18" charset="0"/>
              </a:rPr>
              <a:t>Venaik</a:t>
            </a:r>
            <a:r>
              <a:rPr lang="en-IN" sz="1600" dirty="0">
                <a:latin typeface="Times New Roman" panose="02020603050405020304" pitchFamily="18" charset="0"/>
                <a:cs typeface="Times New Roman" panose="02020603050405020304" pitchFamily="18" charset="0"/>
              </a:rPr>
              <a:t>, Ujjwal Singhal, Dhruv Kumar, and Kashish Mittal. 2024. </a:t>
            </a:r>
            <a:r>
              <a:rPr lang="en-IN" sz="1600" dirty="0" err="1">
                <a:latin typeface="Times New Roman" panose="02020603050405020304" pitchFamily="18" charset="0"/>
                <a:cs typeface="Times New Roman" panose="02020603050405020304" pitchFamily="18" charset="0"/>
              </a:rPr>
              <a:t>Comuniqa</a:t>
            </a:r>
            <a:r>
              <a:rPr lang="en-IN" sz="1600" dirty="0">
                <a:latin typeface="Times New Roman" panose="02020603050405020304" pitchFamily="18" charset="0"/>
                <a:cs typeface="Times New Roman" panose="02020603050405020304" pitchFamily="18" charset="0"/>
              </a:rPr>
              <a:t> : Exploring Large Language Models for Improving English Speaking Skills. In ACM SIG-CAS/SIGCHI Conference on Computing and Sustainable Societies (COMPASS’24), July 08–11, 2024, New Delhi, India. ACM, New York, NY, USA, 12 </a:t>
            </a:r>
            <a:r>
              <a:rPr lang="en-IN" sz="1600" dirty="0" err="1">
                <a:latin typeface="Times New Roman" panose="02020603050405020304" pitchFamily="18" charset="0"/>
                <a:cs typeface="Times New Roman" panose="02020603050405020304" pitchFamily="18" charset="0"/>
              </a:rPr>
              <a:t>pages.https</a:t>
            </a:r>
            <a:r>
              <a:rPr lang="en-IN" sz="1600" dirty="0">
                <a:latin typeface="Times New Roman" panose="02020603050405020304" pitchFamily="18" charset="0"/>
                <a:cs typeface="Times New Roman" panose="02020603050405020304" pitchFamily="18" charset="0"/>
              </a:rPr>
              <a:t>://doi.org/10.1145/3674829.3675082</a:t>
            </a:r>
          </a:p>
          <a:p>
            <a:pPr algn="just">
              <a:lnSpc>
                <a:spcPct val="150000"/>
              </a:lnSpc>
              <a:buClr>
                <a:schemeClr val="accent1"/>
              </a:buClr>
            </a:pPr>
            <a:r>
              <a:rPr lang="en-IN" sz="1600" dirty="0">
                <a:latin typeface="Times New Roman" panose="02020603050405020304" pitchFamily="18" charset="0"/>
                <a:cs typeface="Times New Roman" panose="02020603050405020304" pitchFamily="18" charset="0"/>
              </a:rPr>
              <a:t>[2] </a:t>
            </a:r>
            <a:r>
              <a:rPr lang="en-IN" sz="1600" dirty="0" err="1">
                <a:latin typeface="Times New Roman" panose="02020603050405020304" pitchFamily="18" charset="0"/>
                <a:cs typeface="Times New Roman" panose="02020603050405020304" pitchFamily="18" charset="0"/>
              </a:rPr>
              <a:t>Chaitali</a:t>
            </a:r>
            <a:r>
              <a:rPr lang="en-IN" sz="1600" dirty="0">
                <a:latin typeface="Times New Roman" panose="02020603050405020304" pitchFamily="18" charset="0"/>
                <a:cs typeface="Times New Roman" panose="02020603050405020304" pitchFamily="18" charset="0"/>
              </a:rPr>
              <a:t> Diwan , Srinath Srinivasa a, </a:t>
            </a:r>
            <a:r>
              <a:rPr lang="en-IN" sz="1600" dirty="0" err="1">
                <a:latin typeface="Times New Roman" panose="02020603050405020304" pitchFamily="18" charset="0"/>
                <a:cs typeface="Times New Roman" panose="02020603050405020304" pitchFamily="18" charset="0"/>
              </a:rPr>
              <a:t>Gandharv</a:t>
            </a:r>
            <a:r>
              <a:rPr lang="en-IN" sz="1600" dirty="0">
                <a:latin typeface="Times New Roman" panose="02020603050405020304" pitchFamily="18" charset="0"/>
                <a:cs typeface="Times New Roman" panose="02020603050405020304" pitchFamily="18" charset="0"/>
              </a:rPr>
              <a:t> Suri a, Saksham Agarwal a, Prasad Ram.</a:t>
            </a:r>
            <a:r>
              <a:rPr lang="en-US" sz="1600" dirty="0">
                <a:latin typeface="Times New Roman" panose="02020603050405020304" pitchFamily="18" charset="0"/>
                <a:cs typeface="Times New Roman" panose="02020603050405020304" pitchFamily="18" charset="0"/>
              </a:rPr>
              <a:t> AI-based learning content generation and learning pathway augmentation to increase learner engagement. 2666-920X/© 2022 Elsevier doi.org/10.1016/j.caeai.2022.100110.</a:t>
            </a:r>
          </a:p>
          <a:p>
            <a:pPr algn="just">
              <a:lnSpc>
                <a:spcPct val="150000"/>
              </a:lnSpc>
              <a:buClr>
                <a:schemeClr val="accent1"/>
              </a:buClr>
            </a:pPr>
            <a:r>
              <a:rPr lang="en-IN" sz="1600" dirty="0">
                <a:latin typeface="Times New Roman" panose="02020603050405020304" pitchFamily="18" charset="0"/>
                <a:cs typeface="Times New Roman" panose="02020603050405020304" pitchFamily="18" charset="0"/>
              </a:rPr>
              <a:t>[3] </a:t>
            </a:r>
            <a:r>
              <a:rPr lang="en-IN" sz="1600" dirty="0" err="1">
                <a:latin typeface="Times New Roman" panose="02020603050405020304" pitchFamily="18" charset="0"/>
                <a:cs typeface="Times New Roman" panose="02020603050405020304" pitchFamily="18" charset="0"/>
              </a:rPr>
              <a:t>Weipeng</a:t>
            </a:r>
            <a:r>
              <a:rPr lang="en-IN" sz="1600" dirty="0">
                <a:latin typeface="Times New Roman" panose="02020603050405020304" pitchFamily="18" charset="0"/>
                <a:cs typeface="Times New Roman" panose="02020603050405020304" pitchFamily="18" charset="0"/>
              </a:rPr>
              <a:t> Yang,</a:t>
            </a:r>
            <a:r>
              <a:rPr lang="en-US" sz="1600" dirty="0">
                <a:latin typeface="Times New Roman" panose="02020603050405020304" pitchFamily="18" charset="0"/>
                <a:cs typeface="Times New Roman" panose="02020603050405020304" pitchFamily="18" charset="0"/>
              </a:rPr>
              <a:t> Artificial Intelligence education for young children: Why, what, and how in curriculum design and implementation 2666-920X/© 2022 The Author. Published by Elsevier Ltd doi.org/10.1016/j.caeai.2022.100061.</a:t>
            </a:r>
          </a:p>
          <a:p>
            <a:pPr algn="just">
              <a:lnSpc>
                <a:spcPct val="150000"/>
              </a:lnSpc>
              <a:buClr>
                <a:schemeClr val="accent1"/>
              </a:buClr>
            </a:pPr>
            <a:r>
              <a:rPr lang="en-US" sz="1600" dirty="0">
                <a:latin typeface="Times New Roman" panose="02020603050405020304" pitchFamily="18" charset="0"/>
                <a:cs typeface="Times New Roman" panose="02020603050405020304" pitchFamily="18" charset="0"/>
              </a:rPr>
              <a:t>[4] </a:t>
            </a:r>
            <a:r>
              <a:rPr lang="en-US" sz="1600" dirty="0" err="1">
                <a:latin typeface="Times New Roman" panose="02020603050405020304" pitchFamily="18" charset="0"/>
                <a:cs typeface="Times New Roman" panose="02020603050405020304" pitchFamily="18" charset="0"/>
              </a:rPr>
              <a:t>Jiahong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Su</a:t>
            </a:r>
            <a:r>
              <a:rPr lang="en-US" sz="1600" dirty="0">
                <a:latin typeface="Times New Roman" panose="02020603050405020304" pitchFamily="18" charset="0"/>
                <a:cs typeface="Times New Roman" panose="02020603050405020304" pitchFamily="18" charset="0"/>
              </a:rPr>
              <a:t> , Davy Tsz Kit Ng, Samuel Kai Wah Chu, Artificial Intelligence (AI) Literacy in Early Childhood Education: The Challenges and Opportunities. 2666-920X/© 2023 The Authors. Published by Elsevier Ltd doi.org/10.1016/j.caeai.2023.100124.</a:t>
            </a:r>
          </a:p>
          <a:p>
            <a:pPr algn="just">
              <a:lnSpc>
                <a:spcPct val="150000"/>
              </a:lnSpc>
              <a:buClr>
                <a:schemeClr val="accent1"/>
              </a:buClr>
            </a:pPr>
            <a:r>
              <a:rPr lang="en-US" sz="1600" dirty="0">
                <a:latin typeface="Times New Roman" panose="02020603050405020304" pitchFamily="18" charset="0"/>
                <a:cs typeface="Times New Roman" panose="02020603050405020304" pitchFamily="18" charset="0"/>
              </a:rPr>
              <a:t>[5] </a:t>
            </a:r>
            <a:r>
              <a:rPr lang="fi-FI" sz="1600" dirty="0">
                <a:latin typeface="Times New Roman" panose="02020603050405020304" pitchFamily="18" charset="0"/>
                <a:cs typeface="Times New Roman" panose="02020603050405020304" pitchFamily="18" charset="0"/>
              </a:rPr>
              <a:t>Parneet Kaur , Harish Kumar, Sakshi Kausha ,</a:t>
            </a:r>
            <a:r>
              <a:rPr lang="en-US" sz="1600" dirty="0">
                <a:latin typeface="Times New Roman" panose="02020603050405020304" pitchFamily="18" charset="0"/>
                <a:cs typeface="Times New Roman" panose="02020603050405020304" pitchFamily="18" charset="0"/>
              </a:rPr>
              <a:t> Technology-Assisted Language Learning Adaptive Systems: A Comprehensive Review. 2666-3074/© 2023 The Authors. Published by Elsevier Ltd doi.org/10.1016/j.ijcce.2023.09.002.</a:t>
            </a: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a:p>
            <a:pPr algn="just">
              <a:buClr>
                <a:schemeClr val="accent1"/>
              </a:buClr>
            </a:pP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3735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495CD-D29B-DE8D-B023-15F6D305D0D6}"/>
              </a:ext>
            </a:extLst>
          </p:cNvPr>
          <p:cNvSpPr>
            <a:spLocks noGrp="1"/>
          </p:cNvSpPr>
          <p:nvPr>
            <p:ph type="title"/>
          </p:nvPr>
        </p:nvSpPr>
        <p:spPr/>
        <p:txBody>
          <a:bodyPr/>
          <a:lstStyle/>
          <a:p>
            <a:pPr algn="ctr"/>
            <a:r>
              <a:rPr lang="en-US" b="1" dirty="0">
                <a:solidFill>
                  <a:schemeClr val="tx1"/>
                </a:solidFill>
                <a:latin typeface="Times New Roman" panose="02020603050405020304" pitchFamily="18" charset="0"/>
                <a:cs typeface="Times New Roman" panose="02020603050405020304" pitchFamily="18" charset="0"/>
              </a:rPr>
              <a:t>Objectives</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DB04ABC-29A4-87CB-9973-A910D0956CE2}"/>
              </a:ext>
            </a:extLst>
          </p:cNvPr>
          <p:cNvSpPr>
            <a:spLocks noGrp="1"/>
          </p:cNvSpPr>
          <p:nvPr>
            <p:ph idx="1"/>
          </p:nvPr>
        </p:nvSpPr>
        <p:spPr/>
        <p:txBody>
          <a:bodyPr/>
          <a:lstStyle/>
          <a:p>
            <a:pPr>
              <a:buClr>
                <a:schemeClr val="tx1"/>
              </a:buClr>
              <a:buFont typeface="Arial" panose="020B0604020202020204" pitchFamily="34" charset="0"/>
              <a:buChar char="•"/>
            </a:pPr>
            <a:r>
              <a:rPr lang="en-US" sz="2400" dirty="0">
                <a:solidFill>
                  <a:schemeClr val="tx1"/>
                </a:solidFill>
                <a:latin typeface="Times New Roman" panose="02020603050405020304" pitchFamily="18" charset="0"/>
                <a:cs typeface="Times New Roman" panose="02020603050405020304" pitchFamily="18" charset="0"/>
              </a:rPr>
              <a:t>  Develop a supportive environment to boost fluency and confidence.</a:t>
            </a:r>
          </a:p>
          <a:p>
            <a:pPr>
              <a:buClr>
                <a:schemeClr val="tx1"/>
              </a:buClr>
              <a:buFont typeface="Arial" panose="020B0604020202020204" pitchFamily="34" charset="0"/>
              <a:buChar char="•"/>
            </a:pPr>
            <a:r>
              <a:rPr lang="en-US" sz="2400" dirty="0">
                <a:solidFill>
                  <a:schemeClr val="tx1"/>
                </a:solidFill>
                <a:latin typeface="Times New Roman" panose="02020603050405020304" pitchFamily="18" charset="0"/>
                <a:cs typeface="Times New Roman" panose="02020603050405020304" pitchFamily="18" charset="0"/>
              </a:rPr>
              <a:t>  Use interactive elements, such as  avatar, to engage users.</a:t>
            </a:r>
          </a:p>
          <a:p>
            <a:pPr>
              <a:buClr>
                <a:schemeClr val="tx1"/>
              </a:buClr>
              <a:buFont typeface="Arial" panose="020B0604020202020204" pitchFamily="34" charset="0"/>
              <a:buChar char="•"/>
            </a:pPr>
            <a:r>
              <a:rPr lang="en-US" sz="2400" dirty="0">
                <a:solidFill>
                  <a:schemeClr val="tx1"/>
                </a:solidFill>
                <a:latin typeface="Times New Roman" panose="02020603050405020304" pitchFamily="18" charset="0"/>
                <a:cs typeface="Times New Roman" panose="02020603050405020304" pitchFamily="18" charset="0"/>
              </a:rPr>
              <a:t>  Give immediate feedback on grammar mistakes. </a:t>
            </a:r>
            <a:endParaRPr lang="en-IN" sz="2400" dirty="0">
              <a:solidFill>
                <a:schemeClr val="tx1"/>
              </a:solidFill>
              <a:latin typeface="Times New Roman" panose="02020603050405020304" pitchFamily="18" charset="0"/>
              <a:cs typeface="Times New Roman" panose="02020603050405020304" pitchFamily="18" charset="0"/>
            </a:endParaRPr>
          </a:p>
        </p:txBody>
      </p:sp>
      <p:pic>
        <p:nvPicPr>
          <p:cNvPr id="4" name="Picture 2" descr="Mangalam logo">
            <a:extLst>
              <a:ext uri="{FF2B5EF4-FFF2-40B4-BE49-F238E27FC236}">
                <a16:creationId xmlns:a16="http://schemas.microsoft.com/office/drawing/2014/main" id="{8804D354-417E-CA31-FFE1-131C9AC9AB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3887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F96F1-A253-90F0-F3C6-DF5422BDD3A4}"/>
              </a:ext>
            </a:extLst>
          </p:cNvPr>
          <p:cNvSpPr>
            <a:spLocks noGrp="1"/>
          </p:cNvSpPr>
          <p:nvPr>
            <p:ph type="title"/>
          </p:nvPr>
        </p:nvSpPr>
        <p:spPr>
          <a:xfrm>
            <a:off x="1097280" y="780836"/>
            <a:ext cx="10058400" cy="956524"/>
          </a:xfrm>
        </p:spPr>
        <p:txBody>
          <a:bodyPr>
            <a:normAutofit/>
          </a:bodyPr>
          <a:lstStyle/>
          <a:p>
            <a:pPr algn="ctr"/>
            <a:r>
              <a:rPr lang="en-US" sz="4000" b="1" dirty="0">
                <a:solidFill>
                  <a:schemeClr val="tx1"/>
                </a:solidFill>
                <a:latin typeface="Times New Roman" panose="02020603050405020304" pitchFamily="18" charset="0"/>
                <a:cs typeface="Times New Roman" panose="02020603050405020304" pitchFamily="18" charset="0"/>
              </a:rPr>
              <a:t>Abstract</a:t>
            </a:r>
            <a:endParaRPr lang="en-IN" sz="40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2487EE3-7783-89A7-AF61-EA9E60ADB27F}"/>
              </a:ext>
            </a:extLst>
          </p:cNvPr>
          <p:cNvSpPr>
            <a:spLocks noGrp="1"/>
          </p:cNvSpPr>
          <p:nvPr>
            <p:ph idx="1"/>
          </p:nvPr>
        </p:nvSpPr>
        <p:spPr>
          <a:xfrm>
            <a:off x="1097280" y="2013685"/>
            <a:ext cx="10058400" cy="3696650"/>
          </a:xfrm>
        </p:spPr>
        <p:txBody>
          <a:bodyPr>
            <a:normAutofit fontScale="92500"/>
          </a:bodyPr>
          <a:lstStyle/>
          <a:p>
            <a:pPr marL="0" indent="0" algn="just">
              <a:lnSpc>
                <a:spcPct val="110000"/>
              </a:lnSpc>
              <a:buNone/>
            </a:pPr>
            <a:r>
              <a:rPr lang="en-US" sz="2400" b="0" i="0" u="none" strike="noStrike" baseline="0" dirty="0">
                <a:solidFill>
                  <a:srgbClr val="000000"/>
                </a:solidFill>
                <a:latin typeface="Times New Roman" panose="02020603050405020304" pitchFamily="18" charset="0"/>
              </a:rPr>
              <a:t>In today’s world, innovative educational tools are increasingly leveraging AI to enhance learning experiences for children. This AI-powered English language learning system is designed to make language learning enjoyable and effective for children. It catches spoken words, accurately transcribes them, corrects grammatical errors, and develops learning strategies unique to each child based on their development. It uses video avatars for interactive graphics, generative artificial intelligence (AI) for error correction and personalized learning routes, and automatic speech recognition (ASR) for accurate transcription. This method provides a rich and captivating learning environment that develops confidence and fluency in English. </a:t>
            </a:r>
            <a:endParaRPr lang="en-IN" sz="2400" b="0" i="0" u="none" strike="noStrike" baseline="0" dirty="0">
              <a:solidFill>
                <a:srgbClr val="000000"/>
              </a:solidFill>
              <a:latin typeface="Times New Roman" panose="02020603050405020304" pitchFamily="18" charset="0"/>
              <a:cs typeface="Times New Roman" panose="02020603050405020304" pitchFamily="18" charset="0"/>
            </a:endParaRPr>
          </a:p>
        </p:txBody>
      </p:sp>
      <p:pic>
        <p:nvPicPr>
          <p:cNvPr id="4" name="Picture 2" descr="Mangalam logo">
            <a:extLst>
              <a:ext uri="{FF2B5EF4-FFF2-40B4-BE49-F238E27FC236}">
                <a16:creationId xmlns:a16="http://schemas.microsoft.com/office/drawing/2014/main" id="{76C92B1D-E237-1774-D54E-758A87FD0B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4510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F96F1-A253-90F0-F3C6-DF5422BDD3A4}"/>
              </a:ext>
            </a:extLst>
          </p:cNvPr>
          <p:cNvSpPr>
            <a:spLocks noGrp="1"/>
          </p:cNvSpPr>
          <p:nvPr>
            <p:ph type="title"/>
          </p:nvPr>
        </p:nvSpPr>
        <p:spPr>
          <a:xfrm>
            <a:off x="1097280" y="780836"/>
            <a:ext cx="10058400" cy="956524"/>
          </a:xfrm>
        </p:spPr>
        <p:txBody>
          <a:bodyPr>
            <a:normAutofit/>
          </a:bodyPr>
          <a:lstStyle/>
          <a:p>
            <a:pPr algn="ctr"/>
            <a:r>
              <a:rPr lang="en-US" sz="4000" b="1" dirty="0">
                <a:solidFill>
                  <a:schemeClr val="tx1"/>
                </a:solidFill>
                <a:latin typeface="Times New Roman" panose="02020603050405020304" pitchFamily="18" charset="0"/>
                <a:cs typeface="Times New Roman" panose="02020603050405020304" pitchFamily="18" charset="0"/>
              </a:rPr>
              <a:t>Introduction</a:t>
            </a:r>
            <a:endParaRPr lang="en-IN" sz="40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2487EE3-7783-89A7-AF61-EA9E60ADB27F}"/>
              </a:ext>
            </a:extLst>
          </p:cNvPr>
          <p:cNvSpPr>
            <a:spLocks noGrp="1"/>
          </p:cNvSpPr>
          <p:nvPr>
            <p:ph idx="1"/>
          </p:nvPr>
        </p:nvSpPr>
        <p:spPr>
          <a:xfrm>
            <a:off x="1097280" y="1845733"/>
            <a:ext cx="10136777" cy="4231431"/>
          </a:xfrm>
        </p:spPr>
        <p:txBody>
          <a:bodyPr>
            <a:noAutofit/>
          </a:bodyPr>
          <a:lstStyle/>
          <a:p>
            <a:pPr algn="just">
              <a:lnSpc>
                <a:spcPct val="100000"/>
              </a:lnSpc>
              <a:buFont typeface="Arial" panose="020B0604020202020204" pitchFamily="34" charset="0"/>
              <a:buChar char="•"/>
            </a:pPr>
            <a:r>
              <a:rPr lang="en-US" sz="2200" b="0" i="0" u="none" strike="noStrike" baseline="0" dirty="0">
                <a:solidFill>
                  <a:schemeClr val="tx1"/>
                </a:solidFill>
                <a:latin typeface="Times New Roman" panose="02020603050405020304" pitchFamily="18" charset="0"/>
                <a:cs typeface="Times New Roman" panose="02020603050405020304" pitchFamily="18" charset="0"/>
              </a:rPr>
              <a:t>In today's world, knowing English has become crucial, especially at a young age.</a:t>
            </a:r>
          </a:p>
          <a:p>
            <a:pPr algn="just">
              <a:lnSpc>
                <a:spcPct val="100000"/>
              </a:lnSpc>
              <a:buFont typeface="Arial" panose="020B0604020202020204" pitchFamily="34" charset="0"/>
              <a:buChar char="•"/>
            </a:pPr>
            <a:r>
              <a:rPr lang="en-US" sz="2200" b="0" i="0" u="none" strike="noStrike" baseline="0" dirty="0">
                <a:solidFill>
                  <a:schemeClr val="tx1"/>
                </a:solidFill>
                <a:latin typeface="Times New Roman" panose="02020603050405020304" pitchFamily="18" charset="0"/>
                <a:cs typeface="Times New Roman" panose="02020603050405020304" pitchFamily="18" charset="0"/>
              </a:rPr>
              <a:t> However many children have significant difficulties when learning English, including difficulties pronouncing words correctly, hesitation when speaking, and a tendency for grammar and vocabulary mistakes. </a:t>
            </a:r>
          </a:p>
          <a:p>
            <a:pPr algn="just">
              <a:lnSpc>
                <a:spcPct val="100000"/>
              </a:lnSpc>
              <a:buFont typeface="Arial" panose="020B0604020202020204" pitchFamily="34" charset="0"/>
              <a:buChar char="•"/>
            </a:pPr>
            <a:r>
              <a:rPr lang="en-US" sz="2200" b="0" i="0" u="none" strike="noStrike" baseline="0" dirty="0">
                <a:solidFill>
                  <a:schemeClr val="tx1"/>
                </a:solidFill>
                <a:latin typeface="Times New Roman" panose="02020603050405020304" pitchFamily="18" charset="0"/>
                <a:cs typeface="Times New Roman" panose="02020603050405020304" pitchFamily="18" charset="0"/>
              </a:rPr>
              <a:t>These problems may undermine their confidence, obstruct their communication ability, and make them lose interest in the language. </a:t>
            </a:r>
          </a:p>
          <a:p>
            <a:pPr algn="just">
              <a:lnSpc>
                <a:spcPct val="100000"/>
              </a:lnSpc>
              <a:buFont typeface="Arial" panose="020B0604020202020204" pitchFamily="34" charset="0"/>
              <a:buChar char="•"/>
            </a:pPr>
            <a:r>
              <a:rPr lang="en-US" sz="2200" b="0" i="0" u="none" strike="noStrike" baseline="0" dirty="0">
                <a:solidFill>
                  <a:schemeClr val="tx1"/>
                </a:solidFill>
                <a:latin typeface="Times New Roman" panose="02020603050405020304" pitchFamily="18" charset="0"/>
                <a:cs typeface="Times New Roman" panose="02020603050405020304" pitchFamily="18" charset="0"/>
              </a:rPr>
              <a:t>For this reason, to maintain their interest and motivation, it is essential that learning English be engaging and fun.</a:t>
            </a:r>
          </a:p>
        </p:txBody>
      </p:sp>
      <p:pic>
        <p:nvPicPr>
          <p:cNvPr id="4" name="Picture 2" descr="Mangalam logo">
            <a:extLst>
              <a:ext uri="{FF2B5EF4-FFF2-40B4-BE49-F238E27FC236}">
                <a16:creationId xmlns:a16="http://schemas.microsoft.com/office/drawing/2014/main" id="{76C92B1D-E237-1774-D54E-758A87FD0B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58565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B2AA9-F347-87F9-48A3-ED20B878980A}"/>
              </a:ext>
            </a:extLst>
          </p:cNvPr>
          <p:cNvSpPr>
            <a:spLocks noGrp="1"/>
          </p:cNvSpPr>
          <p:nvPr>
            <p:ph type="title"/>
          </p:nvPr>
        </p:nvSpPr>
        <p:spPr>
          <a:xfrm>
            <a:off x="1133475" y="723900"/>
            <a:ext cx="10058400" cy="861060"/>
          </a:xfrm>
        </p:spPr>
        <p:txBody>
          <a:bodyPr>
            <a:normAutofit/>
          </a:bodyPr>
          <a:lstStyle/>
          <a:p>
            <a:r>
              <a:rPr lang="en-IN" sz="4000" b="1" dirty="0">
                <a:solidFill>
                  <a:schemeClr val="tx1"/>
                </a:solidFill>
              </a:rPr>
              <a:t>                      </a:t>
            </a:r>
            <a:r>
              <a:rPr lang="en-IN" sz="4000" b="1" dirty="0">
                <a:solidFill>
                  <a:schemeClr val="tx1"/>
                </a:solidFill>
                <a:latin typeface="Times New Roman" panose="02020603050405020304" pitchFamily="18" charset="0"/>
                <a:cs typeface="Times New Roman" panose="02020603050405020304" pitchFamily="18" charset="0"/>
              </a:rPr>
              <a:t>Problem Definition</a:t>
            </a:r>
          </a:p>
        </p:txBody>
      </p:sp>
      <p:pic>
        <p:nvPicPr>
          <p:cNvPr id="3" name="Picture 2" descr="Mangalam logo">
            <a:extLst>
              <a:ext uri="{FF2B5EF4-FFF2-40B4-BE49-F238E27FC236}">
                <a16:creationId xmlns:a16="http://schemas.microsoft.com/office/drawing/2014/main" id="{FF126D2C-1CFE-27E3-C979-A5BF20AB90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D463EBD-7166-FB10-E252-2D5253775988}"/>
              </a:ext>
            </a:extLst>
          </p:cNvPr>
          <p:cNvSpPr txBox="1"/>
          <p:nvPr/>
        </p:nvSpPr>
        <p:spPr>
          <a:xfrm>
            <a:off x="1133475" y="2136339"/>
            <a:ext cx="10058400" cy="2970044"/>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Children struggle with clear pronunciation, and existing tools often fail to capture their speech accurately</a:t>
            </a:r>
            <a:r>
              <a:rPr lang="en-IN" sz="2200" dirty="0">
                <a:latin typeface="Times New Roman" panose="02020603050405020304" pitchFamily="18" charset="0"/>
                <a:cs typeface="Times New Roman" panose="02020603050405020304" pitchFamily="18" charset="0"/>
              </a:rPr>
              <a:t>.</a:t>
            </a:r>
          </a:p>
          <a:p>
            <a:pPr marL="342900"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generate feedback that is too advanced for children to understand.</a:t>
            </a:r>
          </a:p>
          <a:p>
            <a:pPr marL="342900"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Current tools lack engaging and interactive features that effectively capture children's attention during learning.</a:t>
            </a:r>
          </a:p>
          <a:p>
            <a:pPr algn="just">
              <a:buClr>
                <a:schemeClr val="accent1"/>
              </a:buClr>
            </a:pP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910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F130C-7B6B-E894-F735-3E851D11992D}"/>
              </a:ext>
            </a:extLst>
          </p:cNvPr>
          <p:cNvSpPr>
            <a:spLocks noGrp="1"/>
          </p:cNvSpPr>
          <p:nvPr>
            <p:ph type="title"/>
          </p:nvPr>
        </p:nvSpPr>
        <p:spPr>
          <a:xfrm>
            <a:off x="812054" y="143990"/>
            <a:ext cx="10058400" cy="1450757"/>
          </a:xfrm>
        </p:spPr>
        <p:txBody>
          <a:bodyPr/>
          <a:lstStyle/>
          <a:p>
            <a:pPr algn="ctr"/>
            <a:r>
              <a:rPr lang="en-IN" b="1" dirty="0">
                <a:solidFill>
                  <a:schemeClr val="tx1"/>
                </a:solidFill>
                <a:latin typeface="Times New Roman" panose="02020603050405020304" pitchFamily="18" charset="0"/>
                <a:cs typeface="Times New Roman" panose="02020603050405020304" pitchFamily="18" charset="0"/>
              </a:rPr>
              <a:t>Literature Survey</a:t>
            </a:r>
          </a:p>
        </p:txBody>
      </p:sp>
      <p:graphicFrame>
        <p:nvGraphicFramePr>
          <p:cNvPr id="4" name="Content Placeholder 3">
            <a:extLst>
              <a:ext uri="{FF2B5EF4-FFF2-40B4-BE49-F238E27FC236}">
                <a16:creationId xmlns:a16="http://schemas.microsoft.com/office/drawing/2014/main" id="{5A2CCF7F-74FF-F5BE-BB58-104D6A97A0A8}"/>
              </a:ext>
            </a:extLst>
          </p:cNvPr>
          <p:cNvGraphicFramePr>
            <a:graphicFrameLocks noGrp="1"/>
          </p:cNvGraphicFramePr>
          <p:nvPr>
            <p:ph idx="1"/>
            <p:extLst>
              <p:ext uri="{D42A27DB-BD31-4B8C-83A1-F6EECF244321}">
                <p14:modId xmlns:p14="http://schemas.microsoft.com/office/powerpoint/2010/main" val="2396329057"/>
              </p:ext>
            </p:extLst>
          </p:nvPr>
        </p:nvGraphicFramePr>
        <p:xfrm>
          <a:off x="0" y="1745598"/>
          <a:ext cx="12192000" cy="4668895"/>
        </p:xfrm>
        <a:graphic>
          <a:graphicData uri="http://schemas.openxmlformats.org/drawingml/2006/table">
            <a:tbl>
              <a:tblPr firstRow="1" bandRow="1">
                <a:tableStyleId>{5C22544A-7EE6-4342-B048-85BDC9FD1C3A}</a:tableStyleId>
              </a:tblPr>
              <a:tblGrid>
                <a:gridCol w="537946">
                  <a:extLst>
                    <a:ext uri="{9D8B030D-6E8A-4147-A177-3AD203B41FA5}">
                      <a16:colId xmlns:a16="http://schemas.microsoft.com/office/drawing/2014/main" val="30863297"/>
                    </a:ext>
                  </a:extLst>
                </a:gridCol>
                <a:gridCol w="2121364">
                  <a:extLst>
                    <a:ext uri="{9D8B030D-6E8A-4147-A177-3AD203B41FA5}">
                      <a16:colId xmlns:a16="http://schemas.microsoft.com/office/drawing/2014/main" val="1953969632"/>
                    </a:ext>
                  </a:extLst>
                </a:gridCol>
                <a:gridCol w="2431722">
                  <a:extLst>
                    <a:ext uri="{9D8B030D-6E8A-4147-A177-3AD203B41FA5}">
                      <a16:colId xmlns:a16="http://schemas.microsoft.com/office/drawing/2014/main" val="3304385856"/>
                    </a:ext>
                  </a:extLst>
                </a:gridCol>
                <a:gridCol w="4491925">
                  <a:extLst>
                    <a:ext uri="{9D8B030D-6E8A-4147-A177-3AD203B41FA5}">
                      <a16:colId xmlns:a16="http://schemas.microsoft.com/office/drawing/2014/main" val="752682167"/>
                    </a:ext>
                  </a:extLst>
                </a:gridCol>
                <a:gridCol w="2609043">
                  <a:extLst>
                    <a:ext uri="{9D8B030D-6E8A-4147-A177-3AD203B41FA5}">
                      <a16:colId xmlns:a16="http://schemas.microsoft.com/office/drawing/2014/main" val="207286778"/>
                    </a:ext>
                  </a:extLst>
                </a:gridCol>
              </a:tblGrid>
              <a:tr h="584443">
                <a:tc>
                  <a:txBody>
                    <a:bodyPr/>
                    <a:lstStyle/>
                    <a:p>
                      <a:r>
                        <a:rPr lang="en-US" dirty="0">
                          <a:latin typeface="Times New Roman" panose="02020603050405020304" pitchFamily="18" charset="0"/>
                          <a:cs typeface="Times New Roman" panose="02020603050405020304" pitchFamily="18" charset="0"/>
                        </a:rPr>
                        <a:t>SI</a:t>
                      </a:r>
                    </a:p>
                    <a:p>
                      <a:r>
                        <a:rPr lang="en-US" dirty="0">
                          <a:latin typeface="Times New Roman" panose="02020603050405020304" pitchFamily="18" charset="0"/>
                          <a:cs typeface="Times New Roman" panose="02020603050405020304" pitchFamily="18" charset="0"/>
                        </a:rPr>
                        <a:t>No.</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NAME OF THE PAPER</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AUTHORS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APPORACHES</a:t>
                      </a:r>
                      <a:endParaRPr lang="en-IN" dirty="0">
                        <a:latin typeface="Times New Roman" panose="02020603050405020304" pitchFamily="18" charset="0"/>
                        <a:cs typeface="Times New Roman" panose="02020603050405020304" pitchFamily="18" charset="0"/>
                      </a:endParaRPr>
                    </a:p>
                  </a:txBody>
                  <a:tcPr/>
                </a:tc>
                <a:tc>
                  <a:txBody>
                    <a:bodyPr/>
                    <a:lstStyle/>
                    <a:p>
                      <a:pPr algn="just"/>
                      <a:r>
                        <a:rPr lang="en-US" dirty="0">
                          <a:latin typeface="Times New Roman" panose="02020603050405020304" pitchFamily="18" charset="0"/>
                          <a:cs typeface="Times New Roman" panose="02020603050405020304" pitchFamily="18" charset="0"/>
                        </a:rPr>
                        <a:t>DRAWBACKS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74361779"/>
                  </a:ext>
                </a:extLst>
              </a:tr>
              <a:tr h="1896707">
                <a:tc>
                  <a:txBody>
                    <a:bodyPr/>
                    <a:lstStyle/>
                    <a:p>
                      <a:r>
                        <a:rPr lang="en-US" dirty="0">
                          <a:latin typeface="Times New Roman" panose="02020603050405020304" pitchFamily="18" charset="0"/>
                          <a:cs typeface="Times New Roman" panose="02020603050405020304" pitchFamily="18" charset="0"/>
                        </a:rPr>
                        <a:t>1.</a:t>
                      </a:r>
                      <a:endParaRPr lang="en-IN" dirty="0">
                        <a:latin typeface="Times New Roman" panose="02020603050405020304" pitchFamily="18" charset="0"/>
                        <a:cs typeface="Times New Roman" panose="02020603050405020304" pitchFamily="18" charset="0"/>
                      </a:endParaRPr>
                    </a:p>
                  </a:txBody>
                  <a:tcPr/>
                </a:tc>
                <a:tc>
                  <a:txBody>
                    <a:bodyPr/>
                    <a:lstStyle/>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Comuniqa : Exploring Large Language Models for Improving</a:t>
                      </a:r>
                    </a:p>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English Speaking Skills ACM(2023)</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Manas Mhasakar, Shikhar Sharma,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Apurv</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Mehra, Utkarsh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Venaik</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algn="l">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Ujjwal Singhal, Dhruv Kumar, Kashish Mittal</a:t>
                      </a:r>
                    </a:p>
                  </a:txBody>
                  <a:tcPr marL="114300" marR="114300" marT="0" marB="0"/>
                </a:tc>
                <a:tc>
                  <a:txBody>
                    <a:bodyPr/>
                    <a:lstStyle/>
                    <a:p>
                      <a:r>
                        <a:rPr lang="en-US" sz="1800" dirty="0">
                          <a:latin typeface="Times New Roman" panose="02020603050405020304" pitchFamily="18" charset="0"/>
                          <a:cs typeface="Times New Roman" panose="02020603050405020304" pitchFamily="18" charset="0"/>
                        </a:rPr>
                        <a:t>This paper examines how Large Language Models (LLMs) can improve English speaking skills in non-native contexts like India. Introducing Comuniqa, an LLM-based system, it greatly enhances access to language education</a:t>
                      </a:r>
                      <a:endParaRPr lang="en-IN" sz="1800" dirty="0">
                        <a:latin typeface="Times New Roman" panose="02020603050405020304" pitchFamily="18" charset="0"/>
                        <a:cs typeface="Times New Roman" panose="02020603050405020304" pitchFamily="18" charset="0"/>
                      </a:endParaRPr>
                    </a:p>
                  </a:txBody>
                  <a:tcPr/>
                </a:tc>
                <a:tc>
                  <a:txBody>
                    <a:bodyPr/>
                    <a:lstStyle/>
                    <a:p>
                      <a:pPr marL="285750" indent="-285750" algn="l">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Limited personalization and adaptability</a:t>
                      </a:r>
                    </a:p>
                    <a:p>
                      <a:pPr marL="285750" indent="-285750" algn="l">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Dependence on Human Comparison</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50236134"/>
                  </a:ext>
                </a:extLst>
              </a:tr>
              <a:tr h="2132108">
                <a:tc>
                  <a:txBody>
                    <a:bodyPr/>
                    <a:lstStyle/>
                    <a:p>
                      <a:r>
                        <a:rPr lang="en-IN" dirty="0">
                          <a:latin typeface="Times New Roman" panose="02020603050405020304" pitchFamily="18" charset="0"/>
                          <a:cs typeface="Times New Roman" panose="02020603050405020304" pitchFamily="18" charset="0"/>
                        </a:rPr>
                        <a:t>2.</a:t>
                      </a:r>
                    </a:p>
                  </a:txBody>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AI-based learning content generation and learning pathway augmentation to increase learner engagement Elsevier (2023)</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Chaitali Diwan, Srinath Srinivasa, Gandharv Suri , Saksham Agarwal , Prasad Ram </a:t>
                      </a:r>
                    </a:p>
                  </a:txBody>
                  <a:tcPr marL="114300" marR="114300" marT="0" marB="0"/>
                </a:tc>
                <a:tc>
                  <a:txBody>
                    <a:bodyPr/>
                    <a:lstStyle/>
                    <a:p>
                      <a:r>
                        <a:rPr lang="en-US" dirty="0">
                          <a:latin typeface="Times New Roman" panose="02020603050405020304" pitchFamily="18" charset="0"/>
                          <a:cs typeface="Times New Roman" panose="02020603050405020304" pitchFamily="18" charset="0"/>
                        </a:rPr>
                        <a:t>Including narrative fragment generation using Natural language generation(NLG)model,</a:t>
                      </a:r>
                    </a:p>
                    <a:p>
                      <a:r>
                        <a:rPr lang="en-US" dirty="0">
                          <a:latin typeface="Times New Roman" panose="02020603050405020304" pitchFamily="18" charset="0"/>
                          <a:cs typeface="Times New Roman" panose="02020603050405020304" pitchFamily="18" charset="0"/>
                        </a:rPr>
                        <a:t>automatic definitions, multiple-choice question creation, key-phrase extraction methods, and learning pathway augmentation</a:t>
                      </a:r>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Generated content may lack relevance or accuracy.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Effectiveness in classroom settings remains untested.</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Dataset Limitations</a:t>
                      </a:r>
                      <a:r>
                        <a:rPr lang="en-IN" sz="1800"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1880423"/>
                  </a:ext>
                </a:extLst>
              </a:tr>
            </a:tbl>
          </a:graphicData>
        </a:graphic>
      </p:graphicFrame>
      <p:pic>
        <p:nvPicPr>
          <p:cNvPr id="3" name="Picture 2" descr="Mangalam logo">
            <a:extLst>
              <a:ext uri="{FF2B5EF4-FFF2-40B4-BE49-F238E27FC236}">
                <a16:creationId xmlns:a16="http://schemas.microsoft.com/office/drawing/2014/main" id="{EB8F19C4-DB7A-2351-0E0D-C50B098124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412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F130C-7B6B-E894-F735-3E851D11992D}"/>
              </a:ext>
            </a:extLst>
          </p:cNvPr>
          <p:cNvSpPr>
            <a:spLocks noGrp="1"/>
          </p:cNvSpPr>
          <p:nvPr>
            <p:ph type="title"/>
          </p:nvPr>
        </p:nvSpPr>
        <p:spPr>
          <a:xfrm>
            <a:off x="812054" y="143990"/>
            <a:ext cx="10058400" cy="1450757"/>
          </a:xfrm>
        </p:spPr>
        <p:txBody>
          <a:bodyPr/>
          <a:lstStyle/>
          <a:p>
            <a:pPr algn="ctr"/>
            <a:r>
              <a:rPr lang="en-IN" b="1" dirty="0">
                <a:solidFill>
                  <a:schemeClr val="tx1"/>
                </a:solidFill>
                <a:latin typeface="Times New Roman" panose="02020603050405020304" pitchFamily="18" charset="0"/>
                <a:cs typeface="Times New Roman" panose="02020603050405020304" pitchFamily="18" charset="0"/>
              </a:rPr>
              <a:t>Literature Survey</a:t>
            </a:r>
          </a:p>
        </p:txBody>
      </p:sp>
      <p:graphicFrame>
        <p:nvGraphicFramePr>
          <p:cNvPr id="4" name="Content Placeholder 3">
            <a:extLst>
              <a:ext uri="{FF2B5EF4-FFF2-40B4-BE49-F238E27FC236}">
                <a16:creationId xmlns:a16="http://schemas.microsoft.com/office/drawing/2014/main" id="{5A2CCF7F-74FF-F5BE-BB58-104D6A97A0A8}"/>
              </a:ext>
            </a:extLst>
          </p:cNvPr>
          <p:cNvGraphicFramePr>
            <a:graphicFrameLocks noGrp="1"/>
          </p:cNvGraphicFramePr>
          <p:nvPr>
            <p:ph idx="1"/>
            <p:extLst>
              <p:ext uri="{D42A27DB-BD31-4B8C-83A1-F6EECF244321}">
                <p14:modId xmlns:p14="http://schemas.microsoft.com/office/powerpoint/2010/main" val="2511674404"/>
              </p:ext>
            </p:extLst>
          </p:nvPr>
        </p:nvGraphicFramePr>
        <p:xfrm>
          <a:off x="0" y="1616651"/>
          <a:ext cx="12192000" cy="4908519"/>
        </p:xfrm>
        <a:graphic>
          <a:graphicData uri="http://schemas.openxmlformats.org/drawingml/2006/table">
            <a:tbl>
              <a:tblPr firstRow="1" bandRow="1">
                <a:tableStyleId>{5C22544A-7EE6-4342-B048-85BDC9FD1C3A}</a:tableStyleId>
              </a:tblPr>
              <a:tblGrid>
                <a:gridCol w="537946">
                  <a:extLst>
                    <a:ext uri="{9D8B030D-6E8A-4147-A177-3AD203B41FA5}">
                      <a16:colId xmlns:a16="http://schemas.microsoft.com/office/drawing/2014/main" val="30863297"/>
                    </a:ext>
                  </a:extLst>
                </a:gridCol>
                <a:gridCol w="2205254">
                  <a:extLst>
                    <a:ext uri="{9D8B030D-6E8A-4147-A177-3AD203B41FA5}">
                      <a16:colId xmlns:a16="http://schemas.microsoft.com/office/drawing/2014/main" val="1953969632"/>
                    </a:ext>
                  </a:extLst>
                </a:gridCol>
                <a:gridCol w="2155971">
                  <a:extLst>
                    <a:ext uri="{9D8B030D-6E8A-4147-A177-3AD203B41FA5}">
                      <a16:colId xmlns:a16="http://schemas.microsoft.com/office/drawing/2014/main" val="3304385856"/>
                    </a:ext>
                  </a:extLst>
                </a:gridCol>
                <a:gridCol w="4683786">
                  <a:extLst>
                    <a:ext uri="{9D8B030D-6E8A-4147-A177-3AD203B41FA5}">
                      <a16:colId xmlns:a16="http://schemas.microsoft.com/office/drawing/2014/main" val="752682167"/>
                    </a:ext>
                  </a:extLst>
                </a:gridCol>
                <a:gridCol w="2609043">
                  <a:extLst>
                    <a:ext uri="{9D8B030D-6E8A-4147-A177-3AD203B41FA5}">
                      <a16:colId xmlns:a16="http://schemas.microsoft.com/office/drawing/2014/main" val="207286778"/>
                    </a:ext>
                  </a:extLst>
                </a:gridCol>
              </a:tblGrid>
              <a:tr h="584443">
                <a:tc>
                  <a:txBody>
                    <a:bodyPr/>
                    <a:lstStyle/>
                    <a:p>
                      <a:r>
                        <a:rPr lang="en-US" dirty="0">
                          <a:latin typeface="Times New Roman" panose="02020603050405020304" pitchFamily="18" charset="0"/>
                          <a:cs typeface="Times New Roman" panose="02020603050405020304" pitchFamily="18" charset="0"/>
                        </a:rPr>
                        <a:t>Sl</a:t>
                      </a:r>
                    </a:p>
                    <a:p>
                      <a:r>
                        <a:rPr lang="en-US" dirty="0">
                          <a:latin typeface="Times New Roman" panose="02020603050405020304" pitchFamily="18" charset="0"/>
                          <a:cs typeface="Times New Roman" panose="02020603050405020304" pitchFamily="18" charset="0"/>
                        </a:rPr>
                        <a:t>No.</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NAME OF THE PAPER</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AUTHORS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APPORACHES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DRAWBACKS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74361779"/>
                  </a:ext>
                </a:extLst>
              </a:tr>
              <a:tr h="1693483">
                <a:tc>
                  <a:txBody>
                    <a:bodyPr/>
                    <a:lstStyle/>
                    <a:p>
                      <a:r>
                        <a:rPr lang="en-US" dirty="0">
                          <a:latin typeface="Times New Roman" panose="02020603050405020304" pitchFamily="18" charset="0"/>
                          <a:cs typeface="Times New Roman" panose="02020603050405020304" pitchFamily="18" charset="0"/>
                        </a:rPr>
                        <a:t>3.</a:t>
                      </a:r>
                      <a:endParaRPr lang="en-IN" dirty="0">
                        <a:latin typeface="Times New Roman" panose="02020603050405020304" pitchFamily="18" charset="0"/>
                        <a:cs typeface="Times New Roman" panose="02020603050405020304" pitchFamily="18" charset="0"/>
                      </a:endParaRPr>
                    </a:p>
                  </a:txBody>
                  <a:tcPr/>
                </a:tc>
                <a:tc>
                  <a:txBody>
                    <a:bodyPr/>
                    <a:lstStyle/>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Artificial Intelligence education for young children: Why, what, and how in curriculum design and implementation</a:t>
                      </a:r>
                    </a:p>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Elsevier (2022)</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Weipeng Yang</a:t>
                      </a:r>
                    </a:p>
                  </a:txBody>
                  <a:tcPr marL="114300" marR="114300"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Emphasizing an embodied perspective tied to their experiences, culturally responsive projects that connect AI to prior knowledge, Experiential learning that builds on familiar concepts.</a:t>
                      </a:r>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Maintaining accuracy and relevance could be challenging.</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Resource Limitations.</a:t>
                      </a:r>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50236134"/>
                  </a:ext>
                </a:extLst>
              </a:tr>
              <a:tr h="2132108">
                <a:tc>
                  <a:txBody>
                    <a:bodyPr/>
                    <a:lstStyle/>
                    <a:p>
                      <a:r>
                        <a:rPr lang="en-IN" dirty="0">
                          <a:latin typeface="Times New Roman" panose="02020603050405020304" pitchFamily="18" charset="0"/>
                          <a:cs typeface="Times New Roman" panose="02020603050405020304" pitchFamily="18" charset="0"/>
                        </a:rPr>
                        <a:t>4.</a:t>
                      </a:r>
                    </a:p>
                  </a:txBody>
                  <a:tcPr/>
                </a:tc>
                <a:tc>
                  <a:txBody>
                    <a:bodyPr/>
                    <a:lstStyle/>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Artificial Intelligence (AI) Literacy in Early Childhood Education: The Challenges and Opportunities</a:t>
                      </a:r>
                    </a:p>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Elsevier(2023)</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Jiahong Su , Davy Tsz Kit Ng, Samuel Kai Wah Chu</a:t>
                      </a:r>
                    </a:p>
                  </a:txBody>
                  <a:tcPr marL="114300" marR="114300"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Activity-based learning: which promotes self-directed </a:t>
                      </a:r>
                      <a:r>
                        <a:rPr lang="en-US" dirty="0" err="1">
                          <a:latin typeface="Times New Roman" panose="02020603050405020304" pitchFamily="18" charset="0"/>
                          <a:cs typeface="Times New Roman" panose="02020603050405020304" pitchFamily="18" charset="0"/>
                        </a:rPr>
                        <a:t>activities,Experiential</a:t>
                      </a:r>
                      <a:r>
                        <a:rPr lang="en-US" dirty="0">
                          <a:latin typeface="Times New Roman" panose="02020603050405020304" pitchFamily="18" charset="0"/>
                          <a:cs typeface="Times New Roman" panose="02020603050405020304" pitchFamily="18" charset="0"/>
                        </a:rPr>
                        <a:t> learning:  emphasizing reflection on hands-on experiences, and Hands-on experience: encouraging direct interaction with AI tools.</a:t>
                      </a:r>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Times New Roman" panose="02020603050405020304" pitchFamily="18" charset="0"/>
                          <a:cs typeface="Times New Roman" panose="02020603050405020304" pitchFamily="18" charset="0"/>
                        </a:rPr>
                        <a:t>Impacting effective implementation of the approaches.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dirty="0">
                          <a:latin typeface="Times New Roman" panose="02020603050405020304" pitchFamily="18" charset="0"/>
                          <a:cs typeface="Times New Roman" panose="02020603050405020304" pitchFamily="18" charset="0"/>
                        </a:rPr>
                        <a:t>Challenges in AI literacy</a:t>
                      </a: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C</a:t>
                      </a:r>
                      <a:r>
                        <a:rPr lang="en-IN">
                          <a:latin typeface="Times New Roman" panose="02020603050405020304" pitchFamily="18" charset="0"/>
                          <a:cs typeface="Times New Roman" panose="02020603050405020304" pitchFamily="18" charset="0"/>
                        </a:rPr>
                        <a:t>urriculum </a:t>
                      </a:r>
                      <a:r>
                        <a:rPr lang="en-IN" dirty="0">
                          <a:latin typeface="Times New Roman" panose="02020603050405020304" pitchFamily="18" charset="0"/>
                          <a:cs typeface="Times New Roman" panose="02020603050405020304" pitchFamily="18" charset="0"/>
                        </a:rPr>
                        <a:t>issues</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1880423"/>
                  </a:ext>
                </a:extLst>
              </a:tr>
            </a:tbl>
          </a:graphicData>
        </a:graphic>
      </p:graphicFrame>
      <p:pic>
        <p:nvPicPr>
          <p:cNvPr id="3" name="Picture 2" descr="Mangalam logo">
            <a:extLst>
              <a:ext uri="{FF2B5EF4-FFF2-40B4-BE49-F238E27FC236}">
                <a16:creationId xmlns:a16="http://schemas.microsoft.com/office/drawing/2014/main" id="{4D2A24F0-DDA6-B10C-71FA-EE46824453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51993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F130C-7B6B-E894-F735-3E851D11992D}"/>
              </a:ext>
            </a:extLst>
          </p:cNvPr>
          <p:cNvSpPr>
            <a:spLocks noGrp="1"/>
          </p:cNvSpPr>
          <p:nvPr>
            <p:ph type="title"/>
          </p:nvPr>
        </p:nvSpPr>
        <p:spPr>
          <a:xfrm>
            <a:off x="1066800" y="239950"/>
            <a:ext cx="10058400" cy="1450757"/>
          </a:xfrm>
        </p:spPr>
        <p:txBody>
          <a:bodyPr/>
          <a:lstStyle/>
          <a:p>
            <a:pPr algn="ctr"/>
            <a:r>
              <a:rPr lang="en-IN" b="1" dirty="0">
                <a:solidFill>
                  <a:schemeClr val="tx1"/>
                </a:solidFill>
                <a:latin typeface="Times New Roman" panose="02020603050405020304" pitchFamily="18" charset="0"/>
                <a:cs typeface="Times New Roman" panose="02020603050405020304" pitchFamily="18" charset="0"/>
              </a:rPr>
              <a:t>Literature Survey</a:t>
            </a:r>
          </a:p>
        </p:txBody>
      </p:sp>
      <p:graphicFrame>
        <p:nvGraphicFramePr>
          <p:cNvPr id="4" name="Content Placeholder 3">
            <a:extLst>
              <a:ext uri="{FF2B5EF4-FFF2-40B4-BE49-F238E27FC236}">
                <a16:creationId xmlns:a16="http://schemas.microsoft.com/office/drawing/2014/main" id="{5A2CCF7F-74FF-F5BE-BB58-104D6A97A0A8}"/>
              </a:ext>
            </a:extLst>
          </p:cNvPr>
          <p:cNvGraphicFramePr>
            <a:graphicFrameLocks noGrp="1"/>
          </p:cNvGraphicFramePr>
          <p:nvPr>
            <p:ph idx="1"/>
            <p:extLst>
              <p:ext uri="{D42A27DB-BD31-4B8C-83A1-F6EECF244321}">
                <p14:modId xmlns:p14="http://schemas.microsoft.com/office/powerpoint/2010/main" val="3394190586"/>
              </p:ext>
            </p:extLst>
          </p:nvPr>
        </p:nvGraphicFramePr>
        <p:xfrm>
          <a:off x="136358" y="1846265"/>
          <a:ext cx="11911263" cy="3118767"/>
        </p:xfrm>
        <a:graphic>
          <a:graphicData uri="http://schemas.openxmlformats.org/drawingml/2006/table">
            <a:tbl>
              <a:tblPr firstRow="1" bandRow="1">
                <a:tableStyleId>{5C22544A-7EE6-4342-B048-85BDC9FD1C3A}</a:tableStyleId>
              </a:tblPr>
              <a:tblGrid>
                <a:gridCol w="574460">
                  <a:extLst>
                    <a:ext uri="{9D8B030D-6E8A-4147-A177-3AD203B41FA5}">
                      <a16:colId xmlns:a16="http://schemas.microsoft.com/office/drawing/2014/main" val="30863297"/>
                    </a:ext>
                  </a:extLst>
                </a:gridCol>
                <a:gridCol w="2158996">
                  <a:extLst>
                    <a:ext uri="{9D8B030D-6E8A-4147-A177-3AD203B41FA5}">
                      <a16:colId xmlns:a16="http://schemas.microsoft.com/office/drawing/2014/main" val="1953969632"/>
                    </a:ext>
                  </a:extLst>
                </a:gridCol>
                <a:gridCol w="2240348">
                  <a:extLst>
                    <a:ext uri="{9D8B030D-6E8A-4147-A177-3AD203B41FA5}">
                      <a16:colId xmlns:a16="http://schemas.microsoft.com/office/drawing/2014/main" val="3304385856"/>
                    </a:ext>
                  </a:extLst>
                </a:gridCol>
                <a:gridCol w="4388492">
                  <a:extLst>
                    <a:ext uri="{9D8B030D-6E8A-4147-A177-3AD203B41FA5}">
                      <a16:colId xmlns:a16="http://schemas.microsoft.com/office/drawing/2014/main" val="752682167"/>
                    </a:ext>
                  </a:extLst>
                </a:gridCol>
                <a:gridCol w="2548967">
                  <a:extLst>
                    <a:ext uri="{9D8B030D-6E8A-4147-A177-3AD203B41FA5}">
                      <a16:colId xmlns:a16="http://schemas.microsoft.com/office/drawing/2014/main" val="207286778"/>
                    </a:ext>
                  </a:extLst>
                </a:gridCol>
              </a:tblGrid>
              <a:tr h="670976">
                <a:tc>
                  <a:txBody>
                    <a:bodyPr/>
                    <a:lstStyle/>
                    <a:p>
                      <a:r>
                        <a:rPr lang="en-US" dirty="0">
                          <a:latin typeface="Times New Roman" panose="02020603050405020304" pitchFamily="18" charset="0"/>
                          <a:cs typeface="Times New Roman" panose="02020603050405020304" pitchFamily="18" charset="0"/>
                        </a:rPr>
                        <a:t>Sl</a:t>
                      </a:r>
                    </a:p>
                    <a:p>
                      <a:r>
                        <a:rPr lang="en-US" dirty="0">
                          <a:latin typeface="Times New Roman" panose="02020603050405020304" pitchFamily="18" charset="0"/>
                          <a:cs typeface="Times New Roman" panose="02020603050405020304" pitchFamily="18" charset="0"/>
                        </a:rPr>
                        <a:t>No.</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NAME OF THE PAPER</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AUTHORS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APPORACHES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DRAWBACKS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74361779"/>
                  </a:ext>
                </a:extLst>
              </a:tr>
              <a:tr h="2447791">
                <a:tc>
                  <a:txBody>
                    <a:bodyPr/>
                    <a:lstStyle/>
                    <a:p>
                      <a:r>
                        <a:rPr lang="en-US" dirty="0">
                          <a:latin typeface="Times New Roman" panose="02020603050405020304" pitchFamily="18" charset="0"/>
                          <a:cs typeface="Times New Roman" panose="02020603050405020304" pitchFamily="18" charset="0"/>
                        </a:rPr>
                        <a:t>5.</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Technology-Assisted Language Learning Adaptive Systems: A</a:t>
                      </a:r>
                    </a:p>
                    <a:p>
                      <a:r>
                        <a:rPr lang="en-US" dirty="0">
                          <a:latin typeface="Times New Roman" panose="02020603050405020304" pitchFamily="18" charset="0"/>
                          <a:cs typeface="Times New Roman" panose="02020603050405020304" pitchFamily="18" charset="0"/>
                        </a:rPr>
                        <a:t>Comprehensive Review Elsevier(2023)</a:t>
                      </a:r>
                      <a:endParaRPr lang="en-IN" dirty="0">
                        <a:latin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07000"/>
                        </a:lnSpc>
                        <a:spcAft>
                          <a:spcPts val="800"/>
                        </a:spcAft>
                      </a:pPr>
                      <a:r>
                        <a:rPr lang="fi-FI" sz="1800" kern="100" dirty="0">
                          <a:effectLst/>
                          <a:latin typeface="Times New Roman" panose="02020603050405020304" pitchFamily="18" charset="0"/>
                          <a:ea typeface="Calibri" panose="020F0502020204030204" pitchFamily="34" charset="0"/>
                          <a:cs typeface="Times New Roman" panose="02020603050405020304" pitchFamily="18" charset="0"/>
                        </a:rPr>
                        <a:t>Parneet Kaur , Harish Kumar, Sakshi Kausha</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114300" marR="114300"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Approaches in TALL includes adaptive learning for personalized experiences, intelligent tutoring systems for tailored instruction, computer-assisted language learning (CALL) using multimedia, natural language processing (NLP) for feedback and analysis.</a:t>
                      </a:r>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b="0" dirty="0">
                          <a:effectLst/>
                          <a:latin typeface="Times New Roman" panose="02020603050405020304" pitchFamily="18" charset="0"/>
                          <a:cs typeface="Times New Roman" panose="02020603050405020304" pitchFamily="18" charset="0"/>
                        </a:rPr>
                        <a:t>Complexity</a:t>
                      </a:r>
                      <a:r>
                        <a:rPr lang="en-IN" b="1" dirty="0">
                          <a:effectLst/>
                          <a:latin typeface="Times New Roman" panose="02020603050405020304" pitchFamily="18" charset="0"/>
                          <a:cs typeface="Times New Roman" panose="02020603050405020304" pitchFamily="18" charset="0"/>
                        </a:rPr>
                        <a:t> </a:t>
                      </a:r>
                      <a:r>
                        <a:rPr lang="en-IN" b="0" dirty="0">
                          <a:effectLst/>
                          <a:latin typeface="Times New Roman" panose="02020603050405020304" pitchFamily="18" charset="0"/>
                          <a:cs typeface="Times New Roman" panose="02020603050405020304" pitchFamily="18" charset="0"/>
                        </a:rPr>
                        <a:t>of</a:t>
                      </a:r>
                      <a:r>
                        <a:rPr lang="en-IN" b="1" dirty="0">
                          <a:effectLst/>
                          <a:latin typeface="Times New Roman" panose="02020603050405020304" pitchFamily="18" charset="0"/>
                          <a:cs typeface="Times New Roman" panose="02020603050405020304" pitchFamily="18" charset="0"/>
                        </a:rPr>
                        <a:t> </a:t>
                      </a:r>
                      <a:r>
                        <a:rPr lang="en-IN" b="0" dirty="0">
                          <a:effectLst/>
                          <a:latin typeface="Times New Roman" panose="02020603050405020304" pitchFamily="18" charset="0"/>
                          <a:cs typeface="Times New Roman" panose="02020603050405020304" pitchFamily="18" charset="0"/>
                        </a:rPr>
                        <a:t>Implementation</a:t>
                      </a:r>
                      <a:endParaRPr lang="en-US" sz="1800" b="0" dirty="0">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800" b="0" dirty="0">
                          <a:effectLst/>
                          <a:latin typeface="Times New Roman" panose="02020603050405020304" pitchFamily="18" charset="0"/>
                          <a:cs typeface="Times New Roman" panose="02020603050405020304" pitchFamily="18" charset="0"/>
                        </a:rPr>
                        <a:t>Limited Adaptation to Learning Styles</a:t>
                      </a:r>
                    </a:p>
                    <a:p>
                      <a:pPr marL="285750" indent="-285750">
                        <a:buFont typeface="Arial" panose="020B0604020202020204" pitchFamily="34" charset="0"/>
                        <a:buChar char="•"/>
                      </a:pPr>
                      <a:r>
                        <a:rPr lang="en-IN" b="0" dirty="0">
                          <a:effectLst/>
                          <a:latin typeface="Times New Roman" panose="02020603050405020304" pitchFamily="18" charset="0"/>
                          <a:cs typeface="Times New Roman" panose="02020603050405020304" pitchFamily="18" charset="0"/>
                        </a:rPr>
                        <a:t>Operational Challenges</a:t>
                      </a:r>
                      <a:endParaRPr lang="en-IN" sz="1800" b="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50236134"/>
                  </a:ext>
                </a:extLst>
              </a:tr>
            </a:tbl>
          </a:graphicData>
        </a:graphic>
      </p:graphicFrame>
      <p:pic>
        <p:nvPicPr>
          <p:cNvPr id="3" name="Picture 2" descr="Mangalam logo">
            <a:extLst>
              <a:ext uri="{FF2B5EF4-FFF2-40B4-BE49-F238E27FC236}">
                <a16:creationId xmlns:a16="http://schemas.microsoft.com/office/drawing/2014/main" id="{E6566543-15FE-273C-8A69-0154C2684D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3" y="0"/>
            <a:ext cx="2370958" cy="616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6901068"/>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ppp</Template>
  <TotalTime>2234</TotalTime>
  <Words>1446</Words>
  <Application>Microsoft Office PowerPoint</Application>
  <PresentationFormat>Widescreen</PresentationFormat>
  <Paragraphs>178</Paragraphs>
  <Slides>25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Times New Roman</vt:lpstr>
      <vt:lpstr>Retrospect</vt:lpstr>
      <vt:lpstr>  </vt:lpstr>
      <vt:lpstr>Contents</vt:lpstr>
      <vt:lpstr>Objectives</vt:lpstr>
      <vt:lpstr>Abstract</vt:lpstr>
      <vt:lpstr>Introduction</vt:lpstr>
      <vt:lpstr>                      Problem Definition</vt:lpstr>
      <vt:lpstr>Literature Survey</vt:lpstr>
      <vt:lpstr>Literature Survey</vt:lpstr>
      <vt:lpstr>Literature Survey</vt:lpstr>
      <vt:lpstr>PowerPoint Presentation</vt:lpstr>
      <vt:lpstr>SYSTEM REQUIREMENTS </vt:lpstr>
      <vt:lpstr>PowerPoint Presentation</vt:lpstr>
      <vt:lpstr>PowerPoint Presentation</vt:lpstr>
      <vt:lpstr>Modules</vt:lpstr>
      <vt:lpstr>Modules</vt:lpstr>
      <vt:lpstr>PowerPoint Presentation</vt:lpstr>
      <vt:lpstr>PowerPoint Presentation</vt:lpstr>
      <vt:lpstr>DFD – LEVEL 2</vt:lpstr>
      <vt:lpstr>Result</vt:lpstr>
      <vt:lpstr>Result </vt:lpstr>
      <vt:lpstr>Result</vt:lpstr>
      <vt:lpstr>Result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JINU TREESA ABRAHAM</dc:creator>
  <cp:lastModifiedBy>Akhila  Anil Kumar</cp:lastModifiedBy>
  <cp:revision>31</cp:revision>
  <dcterms:created xsi:type="dcterms:W3CDTF">2024-08-21T22:35:30Z</dcterms:created>
  <dcterms:modified xsi:type="dcterms:W3CDTF">2025-04-09T04:53:17Z</dcterms:modified>
</cp:coreProperties>
</file>

<file path=docProps/thumbnail.jpeg>
</file>